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815" autoAdjust="0"/>
    <p:restoredTop sz="94660"/>
  </p:normalViewPr>
  <p:slideViewPr>
    <p:cSldViewPr>
      <p:cViewPr varScale="1">
        <p:scale>
          <a:sx n="67" d="100"/>
          <a:sy n="67" d="100"/>
        </p:scale>
        <p:origin x="-60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 Id="rId5" Type="http://schemas.openxmlformats.org/officeDocument/2006/relationships/image" Target="../media/image6.wmf"/><Relationship Id="rId4"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4.wmf"/><Relationship Id="rId13" Type="http://schemas.openxmlformats.org/officeDocument/2006/relationships/image" Target="../media/image19.wmf"/><Relationship Id="rId3" Type="http://schemas.openxmlformats.org/officeDocument/2006/relationships/image" Target="../media/image9.wmf"/><Relationship Id="rId7" Type="http://schemas.openxmlformats.org/officeDocument/2006/relationships/image" Target="../media/image13.wmf"/><Relationship Id="rId12" Type="http://schemas.openxmlformats.org/officeDocument/2006/relationships/image" Target="../media/image18.wmf"/><Relationship Id="rId2" Type="http://schemas.openxmlformats.org/officeDocument/2006/relationships/image" Target="../media/image8.wmf"/><Relationship Id="rId1" Type="http://schemas.openxmlformats.org/officeDocument/2006/relationships/image" Target="../media/image7.wmf"/><Relationship Id="rId6" Type="http://schemas.openxmlformats.org/officeDocument/2006/relationships/image" Target="../media/image12.wmf"/><Relationship Id="rId11" Type="http://schemas.openxmlformats.org/officeDocument/2006/relationships/image" Target="../media/image17.wmf"/><Relationship Id="rId5" Type="http://schemas.openxmlformats.org/officeDocument/2006/relationships/image" Target="../media/image11.wmf"/><Relationship Id="rId10" Type="http://schemas.openxmlformats.org/officeDocument/2006/relationships/image" Target="../media/image16.wmf"/><Relationship Id="rId4" Type="http://schemas.openxmlformats.org/officeDocument/2006/relationships/image" Target="../media/image10.wmf"/><Relationship Id="rId9"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9.w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标题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grpSp>
        <p:nvGrpSpPr>
          <p:cNvPr id="2" name="组合 1"/>
          <p:cNvGrpSpPr/>
          <p:nvPr/>
        </p:nvGrpSpPr>
        <p:grpSpPr>
          <a:xfrm>
            <a:off x="-3765" y="4953000"/>
            <a:ext cx="9147765" cy="1912088"/>
            <a:chOff x="-3765" y="4832896"/>
            <a:chExt cx="9147765" cy="2032192"/>
          </a:xfrm>
        </p:grpSpPr>
        <p:sp>
          <p:nvSpPr>
            <p:cNvPr id="7" name="任意多边形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任意多边形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任意多边形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直接连接符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期占位符 29"/>
          <p:cNvSpPr>
            <a:spLocks noGrp="1"/>
          </p:cNvSpPr>
          <p:nvPr>
            <p:ph type="dt" sz="half" idx="10"/>
          </p:nvPr>
        </p:nvSpPr>
        <p:spPr/>
        <p:txBody>
          <a:bodyPr/>
          <a:lstStyle>
            <a:lvl1pPr>
              <a:defRPr>
                <a:solidFill>
                  <a:srgbClr val="FFFFFF"/>
                </a:solidFill>
              </a:defRPr>
            </a:lvl1pPr>
            <a:extLst/>
          </a:lstStyle>
          <a:p>
            <a:fld id="{DD7273D8-9CD4-44C5-8294-DFFC4AE3A4C0}" type="datetimeFigureOut">
              <a:rPr lang="zh-CN" altLang="en-US" smtClean="0"/>
              <a:pPr/>
              <a:t>2014-7-16</a:t>
            </a:fld>
            <a:endParaRPr lang="zh-CN" altLang="en-US"/>
          </a:p>
        </p:txBody>
      </p:sp>
      <p:sp>
        <p:nvSpPr>
          <p:cNvPr id="19" name="页脚占位符 18"/>
          <p:cNvSpPr>
            <a:spLocks noGrp="1"/>
          </p:cNvSpPr>
          <p:nvPr>
            <p:ph type="ftr" sz="quarter" idx="11"/>
          </p:nvPr>
        </p:nvSpPr>
        <p:spPr/>
        <p:txBody>
          <a:bodyPr/>
          <a:lstStyle>
            <a:lvl1pPr>
              <a:defRPr>
                <a:solidFill>
                  <a:schemeClr val="accent1">
                    <a:tint val="20000"/>
                  </a:schemeClr>
                </a:solidFill>
              </a:defRPr>
            </a:lvl1pPr>
            <a:extLst/>
          </a:lstStyle>
          <a:p>
            <a:endParaRPr lang="zh-CN" altLang="en-US"/>
          </a:p>
        </p:txBody>
      </p:sp>
      <p:sp>
        <p:nvSpPr>
          <p:cNvPr id="27" name="灯片编号占位符 26"/>
          <p:cNvSpPr>
            <a:spLocks noGrp="1"/>
          </p:cNvSpPr>
          <p:nvPr>
            <p:ph type="sldNum" sz="quarter" idx="12"/>
          </p:nvPr>
        </p:nvSpPr>
        <p:spPr/>
        <p:txBody>
          <a:bodyPr/>
          <a:lstStyle>
            <a:lvl1pPr>
              <a:defRPr>
                <a:solidFill>
                  <a:srgbClr val="FFFFFF"/>
                </a:solidFill>
              </a:defRPr>
            </a:lvl1pPr>
            <a:extLst/>
          </a:lstStyle>
          <a:p>
            <a:fld id="{D7172D04-D047-4698-B742-81F928E0B243}"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1481329"/>
            <a:ext cx="8229600" cy="4386071"/>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DD7273D8-9CD4-44C5-8294-DFFC4AE3A4C0}" type="datetimeFigureOut">
              <a:rPr lang="zh-CN" altLang="en-US" smtClean="0"/>
              <a:pPr/>
              <a:t>2014-7-16</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D7172D04-D047-4698-B742-81F928E0B243}"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44013" y="274640"/>
            <a:ext cx="1777470" cy="5592761"/>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1"/>
            <a:ext cx="6324600" cy="5592760"/>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DD7273D8-9CD4-44C5-8294-DFFC4AE3A4C0}" type="datetimeFigureOut">
              <a:rPr lang="zh-CN" altLang="en-US" smtClean="0"/>
              <a:pPr/>
              <a:t>2014-7-16</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D7172D04-D047-4698-B742-81F928E0B243}"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DD7273D8-9CD4-44C5-8294-DFFC4AE3A4C0}" type="datetimeFigureOut">
              <a:rPr lang="zh-CN" altLang="en-US" smtClean="0"/>
              <a:pPr/>
              <a:t>2014-7-16</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D7172D04-D047-4698-B742-81F928E0B243}" type="slidenum">
              <a:rPr lang="zh-CN" altLang="en-US" smtClean="0"/>
              <a:pPr/>
              <a:t>‹#›</a:t>
            </a:fld>
            <a:endParaRPr lang="zh-CN" altLang="en-US"/>
          </a:p>
        </p:txBody>
      </p:sp>
      <p:sp>
        <p:nvSpPr>
          <p:cNvPr id="7" name="标题 6"/>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fld id="{DD7273D8-9CD4-44C5-8294-DFFC4AE3A4C0}" type="datetimeFigureOut">
              <a:rPr lang="zh-CN" altLang="en-US" smtClean="0"/>
              <a:pPr/>
              <a:t>2014-7-16</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D7172D04-D047-4698-B742-81F928E0B243}" type="slidenum">
              <a:rPr lang="zh-CN" altLang="en-US" smtClean="0"/>
              <a:pPr/>
              <a:t>‹#›</a:t>
            </a:fld>
            <a:endParaRPr lang="zh-CN" altLang="en-US"/>
          </a:p>
        </p:txBody>
      </p:sp>
      <p:sp>
        <p:nvSpPr>
          <p:cNvPr id="7" name="燕尾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燕尾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Ref idx="1002">
        <a:schemeClr val="bg1"/>
      </p:bgRef>
    </p:bg>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DD7273D8-9CD4-44C5-8294-DFFC4AE3A4C0}" type="datetimeFigureOut">
              <a:rPr lang="zh-CN" altLang="en-US" smtClean="0"/>
              <a:pPr/>
              <a:t>2014-7-16</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D7172D04-D047-4698-B742-81F928E0B243}" type="slidenum">
              <a:rPr lang="zh-CN" altLang="en-US" smtClean="0"/>
              <a:pPr/>
              <a:t>‹#›</a:t>
            </a:fld>
            <a:endParaRPr lang="zh-CN" altLang="en-US"/>
          </a:p>
        </p:txBody>
      </p:sp>
      <p:sp>
        <p:nvSpPr>
          <p:cNvPr id="8" name="标题 7"/>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8229600" cy="1143000"/>
          </a:xfrm>
        </p:spPr>
        <p:txBody>
          <a:bodyPr anchor="ctr"/>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DD7273D8-9CD4-44C5-8294-DFFC4AE3A4C0}" type="datetimeFigureOut">
              <a:rPr lang="zh-CN" altLang="en-US" smtClean="0"/>
              <a:pPr/>
              <a:t>2014-7-16</a:t>
            </a:fld>
            <a:endParaRPr lang="zh-CN" altLang="en-US"/>
          </a:p>
        </p:txBody>
      </p:sp>
      <p:sp>
        <p:nvSpPr>
          <p:cNvPr id="8" name="页脚占位符 7"/>
          <p:cNvSpPr>
            <a:spLocks noGrp="1"/>
          </p:cNvSpPr>
          <p:nvPr>
            <p:ph type="ftr" sz="quarter" idx="11"/>
          </p:nvPr>
        </p:nvSpPr>
        <p:spPr/>
        <p:txBody>
          <a:bodyPr/>
          <a:lstStyle>
            <a:extLst/>
          </a:lstStyle>
          <a:p>
            <a:endParaRPr lang="zh-CN" altLang="en-US"/>
          </a:p>
        </p:txBody>
      </p:sp>
      <p:sp>
        <p:nvSpPr>
          <p:cNvPr id="9" name="灯片编号占位符 8"/>
          <p:cNvSpPr>
            <a:spLocks noGrp="1"/>
          </p:cNvSpPr>
          <p:nvPr>
            <p:ph type="sldNum" sz="quarter" idx="12"/>
          </p:nvPr>
        </p:nvSpPr>
        <p:spPr/>
        <p:txBody>
          <a:bodyPr/>
          <a:lstStyle>
            <a:extLst/>
          </a:lstStyle>
          <a:p>
            <a:fld id="{D7172D04-D047-4698-B742-81F928E0B243}"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Ref idx="1002">
        <a:schemeClr val="bg1"/>
      </p:bgRef>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extLst/>
          </a:lstStyle>
          <a:p>
            <a:fld id="{DD7273D8-9CD4-44C5-8294-DFFC4AE3A4C0}" type="datetimeFigureOut">
              <a:rPr lang="zh-CN" altLang="en-US" smtClean="0"/>
              <a:pPr/>
              <a:t>2014-7-16</a:t>
            </a:fld>
            <a:endParaRPr lang="zh-CN" altLang="en-US"/>
          </a:p>
        </p:txBody>
      </p:sp>
      <p:sp>
        <p:nvSpPr>
          <p:cNvPr id="4" name="页脚占位符 3"/>
          <p:cNvSpPr>
            <a:spLocks noGrp="1"/>
          </p:cNvSpPr>
          <p:nvPr>
            <p:ph type="ftr" sz="quarter" idx="11"/>
          </p:nvPr>
        </p:nvSpPr>
        <p:spPr/>
        <p:txBody>
          <a:bodyPr/>
          <a:lstStyle>
            <a:extLst/>
          </a:lstStyle>
          <a:p>
            <a:endParaRPr lang="zh-CN" altLang="en-US"/>
          </a:p>
        </p:txBody>
      </p:sp>
      <p:sp>
        <p:nvSpPr>
          <p:cNvPr id="5" name="灯片编号占位符 4"/>
          <p:cNvSpPr>
            <a:spLocks noGrp="1"/>
          </p:cNvSpPr>
          <p:nvPr>
            <p:ph type="sldNum" sz="quarter" idx="12"/>
          </p:nvPr>
        </p:nvSpPr>
        <p:spPr/>
        <p:txBody>
          <a:bodyPr/>
          <a:lstStyle>
            <a:extLst/>
          </a:lstStyle>
          <a:p>
            <a:fld id="{D7172D04-D047-4698-B742-81F928E0B243}" type="slidenum">
              <a:rPr lang="zh-CN" altLang="en-US" smtClean="0"/>
              <a:pPr/>
              <a:t>‹#›</a:t>
            </a:fld>
            <a:endParaRPr lang="zh-CN" altLang="en-US"/>
          </a:p>
        </p:txBody>
      </p:sp>
      <p:sp>
        <p:nvSpPr>
          <p:cNvPr id="6" name="标题 5"/>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fld id="{DD7273D8-9CD4-44C5-8294-DFFC4AE3A4C0}" type="datetimeFigureOut">
              <a:rPr lang="zh-CN" altLang="en-US" smtClean="0"/>
              <a:pPr/>
              <a:t>2014-7-16</a:t>
            </a:fld>
            <a:endParaRPr lang="zh-CN" altLang="en-US"/>
          </a:p>
        </p:txBody>
      </p:sp>
      <p:sp>
        <p:nvSpPr>
          <p:cNvPr id="3" name="页脚占位符 2"/>
          <p:cNvSpPr>
            <a:spLocks noGrp="1"/>
          </p:cNvSpPr>
          <p:nvPr>
            <p:ph type="ftr" sz="quarter" idx="11"/>
          </p:nvPr>
        </p:nvSpPr>
        <p:spPr/>
        <p:txBody>
          <a:bodyPr/>
          <a:lstStyle>
            <a:extLst/>
          </a:lstStyle>
          <a:p>
            <a:endParaRPr lang="zh-CN" altLang="en-US"/>
          </a:p>
        </p:txBody>
      </p:sp>
      <p:sp>
        <p:nvSpPr>
          <p:cNvPr id="4" name="灯片编号占位符 3"/>
          <p:cNvSpPr>
            <a:spLocks noGrp="1"/>
          </p:cNvSpPr>
          <p:nvPr>
            <p:ph type="sldNum" sz="quarter" idx="12"/>
          </p:nvPr>
        </p:nvSpPr>
        <p:spPr/>
        <p:txBody>
          <a:bodyPr/>
          <a:lstStyle>
            <a:extLst/>
          </a:lstStyle>
          <a:p>
            <a:fld id="{D7172D04-D047-4698-B742-81F928E0B243}"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a:xfrm>
            <a:off x="6727032" y="6407944"/>
            <a:ext cx="1920240" cy="365760"/>
          </a:xfrm>
        </p:spPr>
        <p:txBody>
          <a:bodyPr/>
          <a:lstStyle>
            <a:extLst/>
          </a:lstStyle>
          <a:p>
            <a:fld id="{DD7273D8-9CD4-44C5-8294-DFFC4AE3A4C0}" type="datetimeFigureOut">
              <a:rPr lang="zh-CN" altLang="en-US" smtClean="0"/>
              <a:pPr/>
              <a:t>2014-7-16</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D7172D04-D047-4698-B742-81F928E0B243}"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2">
        <a:schemeClr val="bg1"/>
      </p:bgRef>
    </p:bg>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
        <p:nvSpPr>
          <p:cNvPr id="3" name="图片占位符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zh-CN" altLang="en-US" smtClean="0"/>
              <a:t>单击图标添加图片</a:t>
            </a:r>
            <a:endParaRPr kumimoji="0" lang="en-US" dirty="0"/>
          </a:p>
        </p:txBody>
      </p:sp>
      <p:sp>
        <p:nvSpPr>
          <p:cNvPr id="5" name="日期占位符 4"/>
          <p:cNvSpPr>
            <a:spLocks noGrp="1"/>
          </p:cNvSpPr>
          <p:nvPr>
            <p:ph type="dt" sz="half" idx="10"/>
          </p:nvPr>
        </p:nvSpPr>
        <p:spPr/>
        <p:txBody>
          <a:bodyPr/>
          <a:lstStyle>
            <a:lvl1pPr>
              <a:defRPr>
                <a:solidFill>
                  <a:schemeClr val="tx1"/>
                </a:solidFill>
              </a:defRPr>
            </a:lvl1pPr>
            <a:extLst/>
          </a:lstStyle>
          <a:p>
            <a:fld id="{DD7273D8-9CD4-44C5-8294-DFFC4AE3A4C0}" type="datetimeFigureOut">
              <a:rPr lang="zh-CN" altLang="en-US" smtClean="0"/>
              <a:pPr/>
              <a:t>2014-7-16</a:t>
            </a:fld>
            <a:endParaRPr lang="zh-CN" altLang="en-US"/>
          </a:p>
        </p:txBody>
      </p:sp>
      <p:sp>
        <p:nvSpPr>
          <p:cNvPr id="6" name="页脚占位符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zh-CN" altLang="en-US"/>
          </a:p>
        </p:txBody>
      </p:sp>
      <p:sp>
        <p:nvSpPr>
          <p:cNvPr id="7" name="灯片编号占位符 6"/>
          <p:cNvSpPr>
            <a:spLocks noGrp="1"/>
          </p:cNvSpPr>
          <p:nvPr>
            <p:ph type="sldNum" sz="quarter" idx="12"/>
          </p:nvPr>
        </p:nvSpPr>
        <p:spPr/>
        <p:txBody>
          <a:bodyPr/>
          <a:lstStyle>
            <a:lvl1pPr>
              <a:defRPr>
                <a:solidFill>
                  <a:schemeClr val="tx1"/>
                </a:solidFill>
              </a:defRPr>
            </a:lvl1pPr>
            <a:extLst/>
          </a:lstStyle>
          <a:p>
            <a:fld id="{D7172D04-D047-4698-B742-81F928E0B243}" type="slidenum">
              <a:rPr lang="zh-CN" altLang="en-US" smtClean="0"/>
              <a:pPr/>
              <a:t>‹#›</a:t>
            </a:fld>
            <a:endParaRPr lang="zh-CN" altLang="en-US"/>
          </a:p>
        </p:txBody>
      </p:sp>
      <p:sp>
        <p:nvSpPr>
          <p:cNvPr id="2" name="标题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zh-CN" altLang="en-US" smtClean="0"/>
              <a:t>单击此处编辑母版标题样式</a:t>
            </a:r>
            <a:endParaRPr kumimoji="0" lang="en-US"/>
          </a:p>
        </p:txBody>
      </p:sp>
      <p:sp>
        <p:nvSpPr>
          <p:cNvPr id="8" name="任意多边形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任意多边形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直接连接符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燕尾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燕尾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任意多边形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任意多边形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直角三角形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直接连接符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标题占位符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D7273D8-9CD4-44C5-8294-DFFC4AE3A4C0}" type="datetimeFigureOut">
              <a:rPr lang="zh-CN" altLang="en-US" smtClean="0"/>
              <a:pPr/>
              <a:t>2014-7-16</a:t>
            </a:fld>
            <a:endParaRPr lang="zh-CN" altLang="en-US"/>
          </a:p>
        </p:txBody>
      </p:sp>
      <p:sp>
        <p:nvSpPr>
          <p:cNvPr id="22" name="页脚占位符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zh-CN" altLang="en-US"/>
          </a:p>
        </p:txBody>
      </p:sp>
      <p:sp>
        <p:nvSpPr>
          <p:cNvPr id="18" name="灯片编号占位符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7172D04-D047-4698-B742-81F928E0B243}"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22.bin"/></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51.png"/><Relationship Id="rId4" Type="http://schemas.openxmlformats.org/officeDocument/2006/relationships/oleObject" Target="../embeddings/oleObject23.bin"/></Relationships>
</file>

<file path=ppt/slides/_rels/slide2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3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1.bin"/><Relationship Id="rId13" Type="http://schemas.openxmlformats.org/officeDocument/2006/relationships/oleObject" Target="../embeddings/oleObject16.bin"/><Relationship Id="rId3" Type="http://schemas.openxmlformats.org/officeDocument/2006/relationships/oleObject" Target="../embeddings/oleObject6.bin"/><Relationship Id="rId7" Type="http://schemas.openxmlformats.org/officeDocument/2006/relationships/oleObject" Target="../embeddings/oleObject10.bin"/><Relationship Id="rId12" Type="http://schemas.openxmlformats.org/officeDocument/2006/relationships/oleObject" Target="../embeddings/oleObject15.bin"/><Relationship Id="rId2" Type="http://schemas.openxmlformats.org/officeDocument/2006/relationships/slideLayout" Target="../slideLayouts/slideLayout2.xml"/><Relationship Id="rId16" Type="http://schemas.openxmlformats.org/officeDocument/2006/relationships/oleObject" Target="../embeddings/oleObject19.bin"/><Relationship Id="rId1" Type="http://schemas.openxmlformats.org/officeDocument/2006/relationships/vmlDrawing" Target="../drawings/vmlDrawing2.vml"/><Relationship Id="rId6" Type="http://schemas.openxmlformats.org/officeDocument/2006/relationships/oleObject" Target="../embeddings/oleObject9.bin"/><Relationship Id="rId11" Type="http://schemas.openxmlformats.org/officeDocument/2006/relationships/oleObject" Target="../embeddings/oleObject14.bin"/><Relationship Id="rId5" Type="http://schemas.openxmlformats.org/officeDocument/2006/relationships/oleObject" Target="../embeddings/oleObject8.bin"/><Relationship Id="rId15" Type="http://schemas.openxmlformats.org/officeDocument/2006/relationships/oleObject" Target="../embeddings/oleObject18.bin"/><Relationship Id="rId10" Type="http://schemas.openxmlformats.org/officeDocument/2006/relationships/oleObject" Target="../embeddings/oleObject13.bin"/><Relationship Id="rId4" Type="http://schemas.openxmlformats.org/officeDocument/2006/relationships/oleObject" Target="../embeddings/oleObject7.bin"/><Relationship Id="rId9" Type="http://schemas.openxmlformats.org/officeDocument/2006/relationships/oleObject" Target="../embeddings/oleObject12.bin"/><Relationship Id="rId14" Type="http://schemas.openxmlformats.org/officeDocument/2006/relationships/oleObject" Target="../embeddings/oleObject17.bin"/></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23.png"/><Relationship Id="rId4" Type="http://schemas.openxmlformats.org/officeDocument/2006/relationships/oleObject" Target="../embeddings/oleObject21.bin"/></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170611"/>
            <a:ext cx="7772400" cy="1829761"/>
          </a:xfrm>
        </p:spPr>
        <p:txBody>
          <a:bodyPr/>
          <a:lstStyle/>
          <a:p>
            <a:pPr algn="ctr"/>
            <a:r>
              <a:rPr lang="zh-CN" altLang="en-US" dirty="0" smtClean="0">
                <a:solidFill>
                  <a:schemeClr val="tx1"/>
                </a:solidFill>
                <a:latin typeface="隶书" pitchFamily="49" charset="-122"/>
                <a:ea typeface="隶书" pitchFamily="49" charset="-122"/>
              </a:rPr>
              <a:t>第五章 贝叶斯决策</a:t>
            </a:r>
            <a:endParaRPr lang="zh-CN" altLang="en-US" dirty="0">
              <a:solidFill>
                <a:schemeClr val="tx1"/>
              </a:solidFill>
              <a:latin typeface="隶书" pitchFamily="49" charset="-122"/>
              <a:ea typeface="隶书" pitchFamily="49" charset="-122"/>
            </a:endParaRPr>
          </a:p>
        </p:txBody>
      </p:sp>
      <p:sp>
        <p:nvSpPr>
          <p:cNvPr id="3" name="副标题 2"/>
          <p:cNvSpPr>
            <a:spLocks noGrp="1"/>
          </p:cNvSpPr>
          <p:nvPr>
            <p:ph type="subTitle" idx="1"/>
          </p:nvPr>
        </p:nvSpPr>
        <p:spPr/>
        <p:txBody>
          <a:bodyPr/>
          <a:lstStyle/>
          <a:p>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第二节 后验风险准则</a:t>
            </a:r>
            <a:endParaRPr lang="zh-CN" altLang="en-US" sz="4000" dirty="0"/>
          </a:p>
        </p:txBody>
      </p:sp>
      <p:pic>
        <p:nvPicPr>
          <p:cNvPr id="7170" name="Picture 2"/>
          <p:cNvPicPr>
            <a:picLocks noGrp="1" noChangeAspect="1" noChangeArrowheads="1"/>
          </p:cNvPicPr>
          <p:nvPr>
            <p:ph idx="1"/>
          </p:nvPr>
        </p:nvPicPr>
        <p:blipFill>
          <a:blip r:embed="rId2"/>
          <a:srcRect/>
          <a:stretch>
            <a:fillRect/>
          </a:stretch>
        </p:blipFill>
        <p:spPr bwMode="auto">
          <a:xfrm>
            <a:off x="285720" y="1357298"/>
            <a:ext cx="8582765" cy="4143404"/>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第二节 后验风险准则</a:t>
            </a:r>
            <a:endParaRPr lang="zh-CN" altLang="en-US" sz="4000" dirty="0"/>
          </a:p>
        </p:txBody>
      </p:sp>
      <p:pic>
        <p:nvPicPr>
          <p:cNvPr id="8195" name="Picture 3"/>
          <p:cNvPicPr>
            <a:picLocks noGrp="1" noChangeAspect="1" noChangeArrowheads="1"/>
          </p:cNvPicPr>
          <p:nvPr>
            <p:ph idx="1"/>
          </p:nvPr>
        </p:nvPicPr>
        <p:blipFill>
          <a:blip r:embed="rId2"/>
          <a:srcRect/>
          <a:stretch>
            <a:fillRect/>
          </a:stretch>
        </p:blipFill>
        <p:spPr bwMode="auto">
          <a:xfrm>
            <a:off x="285720" y="1571612"/>
            <a:ext cx="8514243" cy="2857520"/>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r>
              <a:rPr lang="zh-CN" altLang="en-US" sz="3800" dirty="0" smtClean="0">
                <a:solidFill>
                  <a:schemeClr val="tx1"/>
                </a:solidFill>
                <a:effectLst/>
                <a:latin typeface="隶书" pitchFamily="49" charset="-122"/>
                <a:ea typeface="隶书" pitchFamily="49" charset="-122"/>
              </a:rPr>
              <a:t>第三节 常用损失函数下的贝叶斯估计</a:t>
            </a:r>
            <a:endParaRPr lang="zh-CN" altLang="en-US" sz="3800" dirty="0">
              <a:solidFill>
                <a:schemeClr val="tx1"/>
              </a:solidFill>
              <a:effectLst/>
              <a:latin typeface="隶书" pitchFamily="49" charset="-122"/>
              <a:ea typeface="隶书" pitchFamily="49" charset="-122"/>
            </a:endParaRPr>
          </a:p>
        </p:txBody>
      </p:sp>
      <p:pic>
        <p:nvPicPr>
          <p:cNvPr id="20482" name="Picture 2"/>
          <p:cNvPicPr>
            <a:picLocks noGrp="1" noChangeAspect="1" noChangeArrowheads="1"/>
          </p:cNvPicPr>
          <p:nvPr>
            <p:ph idx="1"/>
          </p:nvPr>
        </p:nvPicPr>
        <p:blipFill>
          <a:blip r:embed="rId2"/>
          <a:srcRect/>
          <a:stretch>
            <a:fillRect/>
          </a:stretch>
        </p:blipFill>
        <p:spPr bwMode="auto">
          <a:xfrm>
            <a:off x="428596" y="1928802"/>
            <a:ext cx="8559571" cy="1285884"/>
          </a:xfrm>
          <a:prstGeom prst="rect">
            <a:avLst/>
          </a:prstGeom>
          <a:noFill/>
          <a:ln w="9525">
            <a:noFill/>
            <a:miter lim="800000"/>
            <a:headEnd/>
            <a:tailEnd/>
          </a:ln>
          <a:effectLst/>
        </p:spPr>
      </p:pic>
      <p:pic>
        <p:nvPicPr>
          <p:cNvPr id="20483" name="Picture 3"/>
          <p:cNvPicPr>
            <a:picLocks noChangeAspect="1" noChangeArrowheads="1"/>
          </p:cNvPicPr>
          <p:nvPr/>
        </p:nvPicPr>
        <p:blipFill>
          <a:blip r:embed="rId3"/>
          <a:srcRect/>
          <a:stretch>
            <a:fillRect/>
          </a:stretch>
        </p:blipFill>
        <p:spPr bwMode="auto">
          <a:xfrm>
            <a:off x="357158" y="3701592"/>
            <a:ext cx="8215370" cy="1513358"/>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sz="3800" dirty="0" smtClean="0">
                <a:solidFill>
                  <a:schemeClr val="tx1"/>
                </a:solidFill>
                <a:effectLst/>
                <a:latin typeface="隶书" pitchFamily="49" charset="-122"/>
                <a:ea typeface="隶书" pitchFamily="49" charset="-122"/>
              </a:rPr>
              <a:t>第三节 常用损失函数下的贝叶斯估计</a:t>
            </a:r>
            <a:endParaRPr lang="zh-CN" altLang="en-US" sz="3800" dirty="0"/>
          </a:p>
        </p:txBody>
      </p:sp>
      <p:pic>
        <p:nvPicPr>
          <p:cNvPr id="21506" name="Picture 2"/>
          <p:cNvPicPr>
            <a:picLocks noGrp="1" noChangeAspect="1" noChangeArrowheads="1"/>
          </p:cNvPicPr>
          <p:nvPr>
            <p:ph idx="1"/>
          </p:nvPr>
        </p:nvPicPr>
        <p:blipFill>
          <a:blip r:embed="rId2"/>
          <a:srcRect/>
          <a:stretch>
            <a:fillRect/>
          </a:stretch>
        </p:blipFill>
        <p:spPr bwMode="auto">
          <a:xfrm>
            <a:off x="357158" y="1500174"/>
            <a:ext cx="8466956" cy="2071702"/>
          </a:xfrm>
          <a:prstGeom prst="rect">
            <a:avLst/>
          </a:prstGeom>
          <a:noFill/>
          <a:ln w="9525">
            <a:noFill/>
            <a:miter lim="800000"/>
            <a:headEnd/>
            <a:tailEnd/>
          </a:ln>
          <a:effectLst/>
        </p:spPr>
      </p:pic>
      <p:pic>
        <p:nvPicPr>
          <p:cNvPr id="21507" name="Picture 3"/>
          <p:cNvPicPr>
            <a:picLocks noChangeAspect="1" noChangeArrowheads="1"/>
          </p:cNvPicPr>
          <p:nvPr/>
        </p:nvPicPr>
        <p:blipFill>
          <a:blip r:embed="rId3"/>
          <a:srcRect/>
          <a:stretch>
            <a:fillRect/>
          </a:stretch>
        </p:blipFill>
        <p:spPr bwMode="auto">
          <a:xfrm>
            <a:off x="285720" y="3714752"/>
            <a:ext cx="8548518" cy="1357322"/>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定理</a:t>
            </a:r>
            <a:r>
              <a:rPr lang="en-US" altLang="zh-CN" sz="2300" dirty="0" smtClean="0">
                <a:latin typeface="宋体" pitchFamily="2" charset="-122"/>
                <a:ea typeface="宋体" pitchFamily="2" charset="-122"/>
              </a:rPr>
              <a:t>5.3.6  </a:t>
            </a:r>
            <a:r>
              <a:rPr lang="zh-CN" altLang="en-US" sz="2300" dirty="0" smtClean="0">
                <a:latin typeface="宋体" pitchFamily="2" charset="-122"/>
                <a:ea typeface="宋体" pitchFamily="2" charset="-122"/>
              </a:rPr>
              <a:t>在线性损失函数</a:t>
            </a:r>
            <a:endParaRPr lang="en-US" altLang="zh-CN" sz="2300" dirty="0" smtClean="0">
              <a:latin typeface="宋体" pitchFamily="2" charset="-122"/>
              <a:ea typeface="宋体" pitchFamily="2" charset="-122"/>
            </a:endParaRPr>
          </a:p>
          <a:p>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3800" dirty="0" smtClean="0">
                <a:solidFill>
                  <a:schemeClr val="tx1"/>
                </a:solidFill>
                <a:effectLst/>
                <a:latin typeface="隶书" pitchFamily="49" charset="-122"/>
                <a:ea typeface="隶书" pitchFamily="49" charset="-122"/>
              </a:rPr>
              <a:t>第三节 常用损失函数下的贝叶斯估计</a:t>
            </a:r>
            <a:endParaRPr lang="zh-CN" altLang="en-US" sz="3800" dirty="0"/>
          </a:p>
        </p:txBody>
      </p:sp>
      <p:pic>
        <p:nvPicPr>
          <p:cNvPr id="22531" name="Picture 3"/>
          <p:cNvPicPr>
            <a:picLocks noChangeAspect="1" noChangeArrowheads="1"/>
          </p:cNvPicPr>
          <p:nvPr/>
        </p:nvPicPr>
        <p:blipFill>
          <a:blip r:embed="rId2"/>
          <a:srcRect/>
          <a:stretch>
            <a:fillRect/>
          </a:stretch>
        </p:blipFill>
        <p:spPr bwMode="auto">
          <a:xfrm>
            <a:off x="642910" y="2357430"/>
            <a:ext cx="7678959" cy="1571636"/>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sz="3800" dirty="0" smtClean="0">
                <a:solidFill>
                  <a:schemeClr val="tx1"/>
                </a:solidFill>
                <a:effectLst/>
                <a:latin typeface="隶书" pitchFamily="49" charset="-122"/>
                <a:ea typeface="隶书" pitchFamily="49" charset="-122"/>
              </a:rPr>
              <a:t>第三节 常用损失函数下的贝叶斯估计</a:t>
            </a:r>
            <a:endParaRPr lang="zh-CN" altLang="en-US" sz="3800" dirty="0"/>
          </a:p>
        </p:txBody>
      </p:sp>
      <p:pic>
        <p:nvPicPr>
          <p:cNvPr id="23554" name="Picture 2"/>
          <p:cNvPicPr>
            <a:picLocks noGrp="1" noChangeAspect="1" noChangeArrowheads="1"/>
          </p:cNvPicPr>
          <p:nvPr>
            <p:ph idx="1"/>
          </p:nvPr>
        </p:nvPicPr>
        <p:blipFill>
          <a:blip r:embed="rId2"/>
          <a:srcRect/>
          <a:stretch>
            <a:fillRect/>
          </a:stretch>
        </p:blipFill>
        <p:spPr bwMode="auto">
          <a:xfrm>
            <a:off x="214282" y="1571612"/>
            <a:ext cx="8594429" cy="1285884"/>
          </a:xfrm>
          <a:prstGeom prst="rect">
            <a:avLst/>
          </a:prstGeom>
          <a:noFill/>
          <a:ln w="9525">
            <a:noFill/>
            <a:miter lim="800000"/>
            <a:headEnd/>
            <a:tailEnd/>
          </a:ln>
          <a:effectLst/>
        </p:spPr>
      </p:pic>
      <p:pic>
        <p:nvPicPr>
          <p:cNvPr id="23555" name="Picture 3"/>
          <p:cNvPicPr>
            <a:picLocks noChangeAspect="1" noChangeArrowheads="1"/>
          </p:cNvPicPr>
          <p:nvPr/>
        </p:nvPicPr>
        <p:blipFill>
          <a:blip r:embed="rId3"/>
          <a:srcRect/>
          <a:stretch>
            <a:fillRect/>
          </a:stretch>
        </p:blipFill>
        <p:spPr bwMode="auto">
          <a:xfrm>
            <a:off x="285720" y="2857496"/>
            <a:ext cx="8715436" cy="2830542"/>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sz="3800" dirty="0" smtClean="0">
                <a:solidFill>
                  <a:schemeClr val="tx1"/>
                </a:solidFill>
                <a:effectLst/>
                <a:latin typeface="隶书" pitchFamily="49" charset="-122"/>
                <a:ea typeface="隶书" pitchFamily="49" charset="-122"/>
              </a:rPr>
              <a:t>第三节 常用损失函数下的贝叶斯估计</a:t>
            </a:r>
            <a:endParaRPr lang="zh-CN" altLang="en-US" sz="3800" dirty="0"/>
          </a:p>
        </p:txBody>
      </p:sp>
      <p:pic>
        <p:nvPicPr>
          <p:cNvPr id="24578" name="Picture 2"/>
          <p:cNvPicPr>
            <a:picLocks noGrp="1" noChangeAspect="1" noChangeArrowheads="1"/>
          </p:cNvPicPr>
          <p:nvPr>
            <p:ph idx="1"/>
          </p:nvPr>
        </p:nvPicPr>
        <p:blipFill>
          <a:blip r:embed="rId2"/>
          <a:srcRect/>
          <a:stretch>
            <a:fillRect/>
          </a:stretch>
        </p:blipFill>
        <p:spPr bwMode="auto">
          <a:xfrm>
            <a:off x="428596" y="1428736"/>
            <a:ext cx="6872336" cy="4429156"/>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sz="3800" dirty="0" smtClean="0">
                <a:solidFill>
                  <a:schemeClr val="tx1"/>
                </a:solidFill>
                <a:effectLst/>
                <a:latin typeface="隶书" pitchFamily="49" charset="-122"/>
                <a:ea typeface="隶书" pitchFamily="49" charset="-122"/>
              </a:rPr>
              <a:t>第三节 常用损失函数下的贝叶斯估计</a:t>
            </a:r>
            <a:endParaRPr lang="zh-CN" altLang="en-US" sz="3800" dirty="0"/>
          </a:p>
        </p:txBody>
      </p:sp>
      <p:pic>
        <p:nvPicPr>
          <p:cNvPr id="25603" name="Picture 3"/>
          <p:cNvPicPr>
            <a:picLocks noGrp="1" noChangeAspect="1" noChangeArrowheads="1"/>
          </p:cNvPicPr>
          <p:nvPr>
            <p:ph idx="1"/>
          </p:nvPr>
        </p:nvPicPr>
        <p:blipFill>
          <a:blip r:embed="rId2"/>
          <a:srcRect/>
          <a:stretch>
            <a:fillRect/>
          </a:stretch>
        </p:blipFill>
        <p:spPr bwMode="auto">
          <a:xfrm>
            <a:off x="500033" y="1357298"/>
            <a:ext cx="7929619" cy="4487304"/>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5805324"/>
          </a:xfrm>
        </p:spPr>
        <p:txBody>
          <a:bodyPr>
            <a:noAutofit/>
          </a:bodyPr>
          <a:lstStyle/>
          <a:p>
            <a:r>
              <a:rPr lang="zh-CN" altLang="en-US" sz="2300" dirty="0" smtClean="0">
                <a:latin typeface="宋体" pitchFamily="2" charset="-122"/>
                <a:ea typeface="宋体" pitchFamily="2" charset="-122"/>
              </a:rPr>
              <a:t>这与经典检验（如似然比检验）的拒绝域有完全一样的形式，只不过在经典检验中拒绝域的“临界值”由显著性水平</a:t>
            </a:r>
            <a:r>
              <a:rPr lang="en-US" altLang="zh-CN" sz="2300" dirty="0" smtClean="0">
                <a:latin typeface="宋体" pitchFamily="2" charset="-122"/>
                <a:ea typeface="宋体" pitchFamily="2" charset="-122"/>
              </a:rPr>
              <a:t>a</a:t>
            </a:r>
            <a:r>
              <a:rPr lang="zh-CN" altLang="en-US" sz="2300" dirty="0" smtClean="0">
                <a:latin typeface="宋体" pitchFamily="2" charset="-122"/>
                <a:ea typeface="宋体" pitchFamily="2" charset="-122"/>
              </a:rPr>
              <a:t>确定，而在贝叶斯检验中则由损失和先验信息决定。这里贝叶斯决策方法提供了一个选择检验的显著性水平大小的合理方法，而在经典统计中无这种准则，常常是在“标准的”大小</a:t>
            </a:r>
            <a:r>
              <a:rPr lang="en-US" altLang="zh-CN" sz="2300" dirty="0" smtClean="0">
                <a:latin typeface="宋体" pitchFamily="2" charset="-122"/>
                <a:ea typeface="宋体" pitchFamily="2" charset="-122"/>
              </a:rPr>
              <a:t>(0.10,0.05,0.01)</a:t>
            </a:r>
            <a:r>
              <a:rPr lang="zh-CN" altLang="en-US" sz="2300" dirty="0" smtClean="0">
                <a:latin typeface="宋体" pitchFamily="2" charset="-122"/>
                <a:ea typeface="宋体" pitchFamily="2" charset="-122"/>
              </a:rPr>
              <a:t>中“主观地”选择一个，可见主观地选择在经典统计中也常被采用。</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3800" dirty="0" smtClean="0">
                <a:solidFill>
                  <a:schemeClr val="tx1"/>
                </a:solidFill>
                <a:effectLst/>
                <a:latin typeface="隶书" pitchFamily="49" charset="-122"/>
                <a:ea typeface="隶书" pitchFamily="49" charset="-122"/>
              </a:rPr>
              <a:t>第三节 常用损失函数下的贝叶斯估计</a:t>
            </a:r>
            <a:endParaRPr lang="zh-CN" altLang="en-US" sz="38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抽样信息期望值</a:t>
            </a:r>
            <a:endParaRPr lang="zh-CN" altLang="en-US" sz="4000" dirty="0">
              <a:solidFill>
                <a:schemeClr val="tx1"/>
              </a:solidFill>
              <a:effectLst/>
              <a:latin typeface="隶书" pitchFamily="49" charset="-122"/>
              <a:ea typeface="隶书" pitchFamily="49" charset="-122"/>
            </a:endParaRPr>
          </a:p>
        </p:txBody>
      </p:sp>
      <p:pic>
        <p:nvPicPr>
          <p:cNvPr id="27650" name="Picture 2"/>
          <p:cNvPicPr>
            <a:picLocks noGrp="1" noChangeAspect="1" noChangeArrowheads="1"/>
          </p:cNvPicPr>
          <p:nvPr>
            <p:ph idx="1"/>
          </p:nvPr>
        </p:nvPicPr>
        <p:blipFill>
          <a:blip r:embed="rId2"/>
          <a:srcRect/>
          <a:stretch>
            <a:fillRect/>
          </a:stretch>
        </p:blipFill>
        <p:spPr bwMode="auto">
          <a:xfrm>
            <a:off x="357158" y="1428736"/>
            <a:ext cx="8382059" cy="400052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pPr>
              <a:lnSpc>
                <a:spcPct val="150000"/>
              </a:lnSpc>
            </a:pPr>
            <a:r>
              <a:rPr lang="zh-CN" altLang="en-US" dirty="0" smtClean="0">
                <a:latin typeface="宋体" pitchFamily="2" charset="-122"/>
                <a:ea typeface="宋体" pitchFamily="2" charset="-122"/>
              </a:rPr>
              <a:t>第一节 贝叶斯决策问题</a:t>
            </a:r>
            <a:endParaRPr lang="en-US" altLang="zh-CN" dirty="0" smtClean="0">
              <a:latin typeface="宋体" pitchFamily="2" charset="-122"/>
              <a:ea typeface="宋体" pitchFamily="2" charset="-122"/>
            </a:endParaRPr>
          </a:p>
          <a:p>
            <a:pPr>
              <a:lnSpc>
                <a:spcPct val="150000"/>
              </a:lnSpc>
            </a:pPr>
            <a:r>
              <a:rPr lang="zh-CN" altLang="en-US" dirty="0" smtClean="0">
                <a:latin typeface="宋体" pitchFamily="2" charset="-122"/>
                <a:ea typeface="宋体" pitchFamily="2" charset="-122"/>
              </a:rPr>
              <a:t>第二节 后验风险准则</a:t>
            </a:r>
            <a:endParaRPr lang="en-US" altLang="zh-CN" dirty="0" smtClean="0">
              <a:latin typeface="宋体" pitchFamily="2" charset="-122"/>
              <a:ea typeface="宋体" pitchFamily="2" charset="-122"/>
            </a:endParaRPr>
          </a:p>
          <a:p>
            <a:pPr>
              <a:lnSpc>
                <a:spcPct val="150000"/>
              </a:lnSpc>
            </a:pPr>
            <a:r>
              <a:rPr lang="zh-CN" altLang="en-US" dirty="0" smtClean="0">
                <a:latin typeface="宋体" pitchFamily="2" charset="-122"/>
                <a:ea typeface="宋体" pitchFamily="2" charset="-122"/>
              </a:rPr>
              <a:t>第三节 常用损失函数下的贝叶斯估计</a:t>
            </a:r>
            <a:endParaRPr lang="en-US" altLang="zh-CN" dirty="0" smtClean="0">
              <a:latin typeface="宋体" pitchFamily="2" charset="-122"/>
              <a:ea typeface="宋体" pitchFamily="2" charset="-122"/>
            </a:endParaRPr>
          </a:p>
          <a:p>
            <a:pPr>
              <a:lnSpc>
                <a:spcPct val="150000"/>
              </a:lnSpc>
            </a:pPr>
            <a:r>
              <a:rPr lang="zh-CN" altLang="en-US" dirty="0" smtClean="0">
                <a:latin typeface="宋体" pitchFamily="2" charset="-122"/>
                <a:ea typeface="宋体" pitchFamily="2" charset="-122"/>
              </a:rPr>
              <a:t>第四节 抽样信息期望值</a:t>
            </a:r>
            <a:endParaRPr lang="en-US" altLang="zh-CN" dirty="0" smtClean="0">
              <a:latin typeface="宋体" pitchFamily="2" charset="-122"/>
              <a:ea typeface="宋体" pitchFamily="2" charset="-122"/>
            </a:endParaRPr>
          </a:p>
          <a:p>
            <a:pPr>
              <a:lnSpc>
                <a:spcPct val="150000"/>
              </a:lnSpc>
            </a:pPr>
            <a:r>
              <a:rPr lang="zh-CN" altLang="en-US" dirty="0" smtClean="0">
                <a:latin typeface="宋体" pitchFamily="2" charset="-122"/>
                <a:ea typeface="宋体" pitchFamily="2" charset="-122"/>
              </a:rPr>
              <a:t>第五节 最佳样本量的确定</a:t>
            </a:r>
            <a:endParaRPr lang="en-US" altLang="zh-CN" dirty="0" smtClean="0">
              <a:latin typeface="宋体" pitchFamily="2" charset="-122"/>
              <a:ea typeface="宋体" pitchFamily="2" charset="-122"/>
            </a:endParaRPr>
          </a:p>
          <a:p>
            <a:pPr>
              <a:lnSpc>
                <a:spcPct val="150000"/>
              </a:lnSpc>
            </a:pPr>
            <a:r>
              <a:rPr lang="zh-CN" altLang="en-US" dirty="0" smtClean="0">
                <a:latin typeface="宋体" pitchFamily="2" charset="-122"/>
                <a:ea typeface="宋体" pitchFamily="2" charset="-122"/>
              </a:rPr>
              <a:t>第六节 二行动线性决策问题的</a:t>
            </a:r>
            <a:r>
              <a:rPr lang="en-US" altLang="zh-CN" dirty="0" smtClean="0">
                <a:latin typeface="宋体" pitchFamily="2" charset="-122"/>
                <a:ea typeface="宋体" pitchFamily="2" charset="-122"/>
              </a:rPr>
              <a:t>EVPI</a:t>
            </a:r>
            <a:endParaRPr lang="zh-CN" altLang="en-US"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第五章 贝叶斯决策</a:t>
            </a:r>
            <a:endParaRPr lang="zh-CN" altLang="en-US" sz="4000" dirty="0">
              <a:effectLs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抽样信息期望值</a:t>
            </a:r>
            <a:endParaRPr lang="zh-CN" altLang="en-US" sz="4000" dirty="0"/>
          </a:p>
        </p:txBody>
      </p:sp>
      <p:pic>
        <p:nvPicPr>
          <p:cNvPr id="28674" name="Picture 2"/>
          <p:cNvPicPr>
            <a:picLocks noGrp="1" noChangeAspect="1" noChangeArrowheads="1"/>
          </p:cNvPicPr>
          <p:nvPr>
            <p:ph idx="1"/>
          </p:nvPr>
        </p:nvPicPr>
        <p:blipFill>
          <a:blip r:embed="rId2"/>
          <a:srcRect/>
          <a:stretch>
            <a:fillRect/>
          </a:stretch>
        </p:blipFill>
        <p:spPr bwMode="auto">
          <a:xfrm>
            <a:off x="428596" y="1571612"/>
            <a:ext cx="8360588" cy="785818"/>
          </a:xfrm>
          <a:prstGeom prst="rect">
            <a:avLst/>
          </a:prstGeom>
          <a:noFill/>
          <a:ln w="9525">
            <a:noFill/>
            <a:miter lim="800000"/>
            <a:headEnd/>
            <a:tailEnd/>
          </a:ln>
          <a:effectLst/>
        </p:spPr>
      </p:pic>
      <p:pic>
        <p:nvPicPr>
          <p:cNvPr id="28675" name="Picture 3"/>
          <p:cNvPicPr>
            <a:picLocks noChangeAspect="1" noChangeArrowheads="1"/>
          </p:cNvPicPr>
          <p:nvPr/>
        </p:nvPicPr>
        <p:blipFill>
          <a:blip r:embed="rId3"/>
          <a:srcRect/>
          <a:stretch>
            <a:fillRect/>
          </a:stretch>
        </p:blipFill>
        <p:spPr bwMode="auto">
          <a:xfrm>
            <a:off x="428596" y="2285991"/>
            <a:ext cx="8286808" cy="387893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抽样信息期望值</a:t>
            </a:r>
            <a:endParaRPr lang="zh-CN" altLang="en-US" sz="4000" dirty="0"/>
          </a:p>
        </p:txBody>
      </p:sp>
      <p:pic>
        <p:nvPicPr>
          <p:cNvPr id="29698" name="Picture 2"/>
          <p:cNvPicPr>
            <a:picLocks noGrp="1" noChangeAspect="1" noChangeArrowheads="1"/>
          </p:cNvPicPr>
          <p:nvPr>
            <p:ph idx="1"/>
          </p:nvPr>
        </p:nvPicPr>
        <p:blipFill>
          <a:blip r:embed="rId2"/>
          <a:srcRect/>
          <a:stretch>
            <a:fillRect/>
          </a:stretch>
        </p:blipFill>
        <p:spPr bwMode="auto">
          <a:xfrm>
            <a:off x="214282" y="1500174"/>
            <a:ext cx="8585628" cy="1071570"/>
          </a:xfrm>
          <a:prstGeom prst="rect">
            <a:avLst/>
          </a:prstGeom>
          <a:noFill/>
          <a:ln w="9525">
            <a:noFill/>
            <a:miter lim="800000"/>
            <a:headEnd/>
            <a:tailEnd/>
          </a:ln>
          <a:effectLst/>
        </p:spPr>
      </p:pic>
      <p:pic>
        <p:nvPicPr>
          <p:cNvPr id="29699" name="Picture 3"/>
          <p:cNvPicPr>
            <a:picLocks noChangeAspect="1" noChangeArrowheads="1"/>
          </p:cNvPicPr>
          <p:nvPr/>
        </p:nvPicPr>
        <p:blipFill>
          <a:blip r:embed="rId3"/>
          <a:srcRect/>
          <a:stretch>
            <a:fillRect/>
          </a:stretch>
        </p:blipFill>
        <p:spPr bwMode="auto">
          <a:xfrm>
            <a:off x="214282" y="2857496"/>
            <a:ext cx="8929718" cy="286746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抽样信息期望值</a:t>
            </a:r>
            <a:endParaRPr lang="zh-CN" altLang="en-US" sz="4000" dirty="0"/>
          </a:p>
        </p:txBody>
      </p:sp>
      <p:pic>
        <p:nvPicPr>
          <p:cNvPr id="30723" name="Picture 3"/>
          <p:cNvPicPr>
            <a:picLocks noGrp="1" noChangeAspect="1" noChangeArrowheads="1"/>
          </p:cNvPicPr>
          <p:nvPr>
            <p:ph idx="1"/>
          </p:nvPr>
        </p:nvPicPr>
        <p:blipFill>
          <a:blip r:embed="rId2"/>
          <a:srcRect/>
          <a:stretch>
            <a:fillRect/>
          </a:stretch>
        </p:blipFill>
        <p:spPr bwMode="auto">
          <a:xfrm>
            <a:off x="500034" y="1700485"/>
            <a:ext cx="8358246" cy="371193"/>
          </a:xfrm>
          <a:prstGeom prst="rect">
            <a:avLst/>
          </a:prstGeom>
          <a:noFill/>
          <a:ln w="9525">
            <a:noFill/>
            <a:miter lim="800000"/>
            <a:headEnd/>
            <a:tailEnd/>
          </a:ln>
          <a:effectLst/>
        </p:spPr>
      </p:pic>
      <p:pic>
        <p:nvPicPr>
          <p:cNvPr id="30724" name="Picture 4"/>
          <p:cNvPicPr>
            <a:picLocks noChangeAspect="1" noChangeArrowheads="1"/>
          </p:cNvPicPr>
          <p:nvPr/>
        </p:nvPicPr>
        <p:blipFill>
          <a:blip r:embed="rId3"/>
          <a:srcRect/>
          <a:stretch>
            <a:fillRect/>
          </a:stretch>
        </p:blipFill>
        <p:spPr bwMode="auto">
          <a:xfrm>
            <a:off x="428595" y="2071678"/>
            <a:ext cx="8474331" cy="2786082"/>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抽样信息期望值</a:t>
            </a:r>
            <a:endParaRPr lang="zh-CN" altLang="en-US" sz="4000" dirty="0"/>
          </a:p>
        </p:txBody>
      </p:sp>
      <p:pic>
        <p:nvPicPr>
          <p:cNvPr id="31746" name="Picture 2"/>
          <p:cNvPicPr>
            <a:picLocks noGrp="1" noChangeAspect="1" noChangeArrowheads="1"/>
          </p:cNvPicPr>
          <p:nvPr>
            <p:ph idx="1"/>
          </p:nvPr>
        </p:nvPicPr>
        <p:blipFill>
          <a:blip r:embed="rId2"/>
          <a:srcRect/>
          <a:stretch>
            <a:fillRect/>
          </a:stretch>
        </p:blipFill>
        <p:spPr bwMode="auto">
          <a:xfrm>
            <a:off x="285720" y="1857364"/>
            <a:ext cx="8546583" cy="1714512"/>
          </a:xfrm>
          <a:prstGeom prst="rect">
            <a:avLst/>
          </a:prstGeom>
          <a:noFill/>
          <a:ln w="9525">
            <a:noFill/>
            <a:miter lim="800000"/>
            <a:headEnd/>
            <a:tailEnd/>
          </a:ln>
          <a:effectLst/>
        </p:spPr>
      </p:pic>
      <p:sp>
        <p:nvSpPr>
          <p:cNvPr id="5" name="内容占位符 1"/>
          <p:cNvSpPr txBox="1">
            <a:spLocks/>
          </p:cNvSpPr>
          <p:nvPr/>
        </p:nvSpPr>
        <p:spPr>
          <a:xfrm>
            <a:off x="428596" y="3714752"/>
            <a:ext cx="8229600" cy="4525963"/>
          </a:xfrm>
          <a:prstGeom prst="rect">
            <a:avLst/>
          </a:prstGeom>
        </p:spPr>
        <p:txBody>
          <a:bodyPr vert="horz">
            <a:normAutofit/>
          </a:bodyPr>
          <a:lstStyle/>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从上述定义看出，</a:t>
            </a:r>
            <a:r>
              <a:rPr lang="en-US" altLang="zh-CN" sz="2300" dirty="0" smtClean="0">
                <a:latin typeface="宋体" pitchFamily="2" charset="-122"/>
                <a:ea typeface="宋体" pitchFamily="2" charset="-122"/>
              </a:rPr>
              <a:t>(5.4.5)</a:t>
            </a:r>
            <a:r>
              <a:rPr lang="zh-CN" altLang="en-US" sz="2300" dirty="0" smtClean="0">
                <a:latin typeface="宋体" pitchFamily="2" charset="-122"/>
                <a:ea typeface="宋体" pitchFamily="2" charset="-122"/>
              </a:rPr>
              <a:t>规定的</a:t>
            </a:r>
            <a:r>
              <a:rPr lang="en-US" altLang="zh-CN" sz="2300" dirty="0" smtClean="0">
                <a:latin typeface="宋体" pitchFamily="2" charset="-122"/>
                <a:ea typeface="宋体" pitchFamily="2" charset="-122"/>
              </a:rPr>
              <a:t>EVSI</a:t>
            </a:r>
            <a:r>
              <a:rPr lang="zh-CN" altLang="en-US" sz="2300" dirty="0" smtClean="0">
                <a:latin typeface="宋体" pitchFamily="2" charset="-122"/>
                <a:ea typeface="宋体" pitchFamily="2" charset="-122"/>
              </a:rPr>
              <a:t>是在抽样前后各用最优行动</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或最优决策函数</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而使决策者蒙受期望损失的减少量。或者说</a:t>
            </a:r>
            <a:r>
              <a:rPr lang="en-US" altLang="zh-CN" sz="2300" dirty="0" smtClean="0">
                <a:latin typeface="宋体" pitchFamily="2" charset="-122"/>
                <a:ea typeface="宋体" pitchFamily="2" charset="-122"/>
              </a:rPr>
              <a:t>EVSI</a:t>
            </a:r>
            <a:r>
              <a:rPr lang="zh-CN" altLang="en-US" sz="2300" dirty="0" smtClean="0">
                <a:latin typeface="宋体" pitchFamily="2" charset="-122"/>
                <a:ea typeface="宋体" pitchFamily="2" charset="-122"/>
              </a:rPr>
              <a:t>是由于抽样给决策者带来的增益。</a:t>
            </a:r>
            <a:endParaRPr kumimoji="0" lang="zh-CN" altLang="en-US" sz="2300" b="0" i="0" u="none" strike="noStrike" kern="1200" cap="none" spc="0" normalizeH="0" baseline="0" noProof="0" dirty="0">
              <a:ln>
                <a:noFill/>
              </a:ln>
              <a:solidFill>
                <a:schemeClr val="tx1"/>
              </a:solidFill>
              <a:effectLst/>
              <a:uLnTx/>
              <a:uFillTx/>
              <a:latin typeface="宋体" pitchFamily="2" charset="-122"/>
              <a:ea typeface="宋体" pitchFamily="2"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5662448"/>
          </a:xfrm>
        </p:spPr>
        <p:txBody>
          <a:bodyPr>
            <a:noAutofit/>
          </a:bodyPr>
          <a:lstStyle/>
          <a:p>
            <a:pPr>
              <a:buNone/>
            </a:pPr>
            <a:r>
              <a:rPr lang="en-US" altLang="zh-CN" sz="2300" dirty="0" smtClean="0">
                <a:latin typeface="宋体" pitchFamily="2" charset="-122"/>
                <a:ea typeface="宋体" pitchFamily="2" charset="-122"/>
              </a:rPr>
              <a:t>5.5.1 </a:t>
            </a:r>
            <a:r>
              <a:rPr lang="zh-CN" altLang="en-US" sz="2300" dirty="0" smtClean="0">
                <a:latin typeface="宋体" pitchFamily="2" charset="-122"/>
                <a:ea typeface="宋体" pitchFamily="2" charset="-122"/>
              </a:rPr>
              <a:t>抽样净益</a:t>
            </a:r>
            <a:endParaRPr lang="en-US" altLang="zh-CN" sz="2300" dirty="0" smtClean="0">
              <a:latin typeface="宋体" pitchFamily="2" charset="-122"/>
              <a:ea typeface="宋体" pitchFamily="2" charset="-122"/>
            </a:endParaRPr>
          </a:p>
          <a:p>
            <a:pPr>
              <a:buNone/>
            </a:pPr>
            <a:endParaRPr lang="en-US" altLang="zh-CN" sz="2300" dirty="0" smtClean="0">
              <a:latin typeface="宋体" pitchFamily="2" charset="-122"/>
              <a:ea typeface="宋体" pitchFamily="2" charset="-122"/>
            </a:endParaRPr>
          </a:p>
          <a:p>
            <a:pPr>
              <a:buNone/>
            </a:pPr>
            <a:endParaRPr lang="en-US" altLang="zh-CN" sz="2300" dirty="0" smtClean="0">
              <a:latin typeface="宋体" pitchFamily="2" charset="-122"/>
              <a:ea typeface="宋体" pitchFamily="2" charset="-122"/>
            </a:endParaRPr>
          </a:p>
          <a:p>
            <a:pPr>
              <a:buNone/>
            </a:pPr>
            <a:endParaRPr lang="en-US" altLang="zh-CN" sz="2300" dirty="0" smtClean="0">
              <a:latin typeface="宋体" pitchFamily="2" charset="-122"/>
              <a:ea typeface="宋体" pitchFamily="2" charset="-122"/>
            </a:endParaRPr>
          </a:p>
          <a:p>
            <a:pPr>
              <a:buNone/>
            </a:pPr>
            <a:endParaRPr lang="en-US" altLang="zh-CN" sz="2300" dirty="0" smtClean="0">
              <a:latin typeface="宋体" pitchFamily="2" charset="-122"/>
              <a:ea typeface="宋体" pitchFamily="2" charset="-122"/>
            </a:endParaRPr>
          </a:p>
          <a:p>
            <a:pPr>
              <a:buNone/>
            </a:pPr>
            <a:endParaRPr lang="en-US" altLang="zh-CN" sz="2300" dirty="0" smtClean="0">
              <a:latin typeface="宋体" pitchFamily="2" charset="-122"/>
              <a:ea typeface="宋体" pitchFamily="2" charset="-122"/>
            </a:endParaRPr>
          </a:p>
          <a:p>
            <a:pPr>
              <a:buNone/>
            </a:pP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从抽样信息期望值中扣取抽样成本后，余下的就是由抽样所能获得的净收益，这个净收益称为抽样净益</a:t>
            </a:r>
            <a:r>
              <a:rPr lang="en-US" altLang="zh-CN" sz="2300" dirty="0" smtClean="0">
                <a:latin typeface="宋体" pitchFamily="2" charset="-122"/>
                <a:ea typeface="宋体" pitchFamily="2" charset="-122"/>
              </a:rPr>
              <a:t>(Expected Net Gain from Sampling)</a:t>
            </a:r>
            <a:r>
              <a:rPr lang="zh-CN" altLang="en-US" sz="2300" dirty="0" smtClean="0">
                <a:latin typeface="宋体" pitchFamily="2" charset="-122"/>
                <a:ea typeface="宋体" pitchFamily="2" charset="-122"/>
              </a:rPr>
              <a:t>，记为</a:t>
            </a:r>
            <a:r>
              <a:rPr lang="en-US" altLang="zh-CN" sz="2300" dirty="0" smtClean="0">
                <a:latin typeface="宋体" pitchFamily="2" charset="-122"/>
                <a:ea typeface="宋体" pitchFamily="2" charset="-122"/>
              </a:rPr>
              <a:t>ENGS</a:t>
            </a:r>
            <a:r>
              <a:rPr lang="zh-CN" altLang="en-US" sz="2300" dirty="0" smtClean="0">
                <a:latin typeface="宋体" pitchFamily="2" charset="-122"/>
                <a:ea typeface="宋体" pitchFamily="2" charset="-122"/>
              </a:rPr>
              <a:t>，即</a:t>
            </a:r>
            <a:endParaRPr lang="en-US" altLang="zh-CN" sz="2300" dirty="0" smtClean="0">
              <a:latin typeface="宋体" pitchFamily="2" charset="-122"/>
              <a:ea typeface="宋体" pitchFamily="2" charset="-122"/>
            </a:endParaRPr>
          </a:p>
          <a:p>
            <a:endParaRPr lang="en-US" altLang="zh-CN" sz="1700" dirty="0" smtClean="0">
              <a:latin typeface="宋体" pitchFamily="2" charset="-122"/>
              <a:ea typeface="宋体" pitchFamily="2" charset="-122"/>
            </a:endParaRPr>
          </a:p>
          <a:p>
            <a:pPr>
              <a:buNone/>
            </a:pPr>
            <a:endParaRPr lang="en-US" altLang="zh-CN" sz="2300" dirty="0" smtClean="0">
              <a:latin typeface="宋体" pitchFamily="2" charset="-122"/>
              <a:ea typeface="宋体" pitchFamily="2" charset="-122"/>
            </a:endParaRPr>
          </a:p>
          <a:p>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第五节 最佳样本量的确定</a:t>
            </a:r>
            <a:endParaRPr lang="zh-CN" altLang="en-US" sz="4000" dirty="0">
              <a:solidFill>
                <a:schemeClr val="tx1"/>
              </a:solidFill>
              <a:effectLst/>
              <a:latin typeface="隶书" pitchFamily="49" charset="-122"/>
              <a:ea typeface="隶书" pitchFamily="49" charset="-122"/>
            </a:endParaRPr>
          </a:p>
        </p:txBody>
      </p:sp>
      <p:pic>
        <p:nvPicPr>
          <p:cNvPr id="20483" name="Picture 3"/>
          <p:cNvPicPr>
            <a:picLocks noChangeAspect="1" noChangeArrowheads="1"/>
          </p:cNvPicPr>
          <p:nvPr/>
        </p:nvPicPr>
        <p:blipFill>
          <a:blip r:embed="rId3"/>
          <a:srcRect/>
          <a:stretch>
            <a:fillRect/>
          </a:stretch>
        </p:blipFill>
        <p:spPr bwMode="auto">
          <a:xfrm>
            <a:off x="500034" y="2000240"/>
            <a:ext cx="8408753" cy="2000264"/>
          </a:xfrm>
          <a:prstGeom prst="rect">
            <a:avLst/>
          </a:prstGeom>
          <a:noFill/>
          <a:ln w="9525">
            <a:noFill/>
            <a:miter lim="800000"/>
            <a:headEnd/>
            <a:tailEnd/>
          </a:ln>
          <a:effectLst/>
        </p:spPr>
      </p:pic>
      <p:graphicFrame>
        <p:nvGraphicFramePr>
          <p:cNvPr id="20484" name="Object 4"/>
          <p:cNvGraphicFramePr>
            <a:graphicFrameLocks noChangeAspect="1"/>
          </p:cNvGraphicFramePr>
          <p:nvPr/>
        </p:nvGraphicFramePr>
        <p:xfrm>
          <a:off x="3000364" y="5500702"/>
          <a:ext cx="3571901" cy="426496"/>
        </p:xfrm>
        <a:graphic>
          <a:graphicData uri="http://schemas.openxmlformats.org/presentationml/2006/ole">
            <p:oleObj spid="_x0000_s20484" name="Equation" r:id="rId4" imgW="1701720" imgH="203040" progId="Equation.DSMT4">
              <p:embed/>
            </p:oleObj>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r>
              <a:rPr lang="zh-CN" altLang="en-US" sz="2300" dirty="0" smtClean="0">
                <a:latin typeface="宋体" pitchFamily="2" charset="-122"/>
                <a:ea typeface="宋体" pitchFamily="2" charset="-122"/>
              </a:rPr>
              <a:t>最佳样本容量  的一个上界</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第五节 最佳样本量的确定</a:t>
            </a:r>
            <a:endParaRPr lang="zh-CN" altLang="en-US" sz="4000" dirty="0"/>
          </a:p>
        </p:txBody>
      </p:sp>
      <p:pic>
        <p:nvPicPr>
          <p:cNvPr id="21506" name="Picture 2"/>
          <p:cNvPicPr>
            <a:picLocks noChangeAspect="1" noChangeArrowheads="1"/>
          </p:cNvPicPr>
          <p:nvPr/>
        </p:nvPicPr>
        <p:blipFill>
          <a:blip r:embed="rId3"/>
          <a:srcRect/>
          <a:stretch>
            <a:fillRect/>
          </a:stretch>
        </p:blipFill>
        <p:spPr bwMode="auto">
          <a:xfrm>
            <a:off x="428596" y="1357298"/>
            <a:ext cx="8355811" cy="3357586"/>
          </a:xfrm>
          <a:prstGeom prst="rect">
            <a:avLst/>
          </a:prstGeom>
          <a:noFill/>
          <a:ln w="9525">
            <a:noFill/>
            <a:miter lim="800000"/>
            <a:headEnd/>
            <a:tailEnd/>
          </a:ln>
          <a:effectLst/>
        </p:spPr>
      </p:pic>
      <p:graphicFrame>
        <p:nvGraphicFramePr>
          <p:cNvPr id="21507" name="Object 3"/>
          <p:cNvGraphicFramePr>
            <a:graphicFrameLocks noChangeAspect="1"/>
          </p:cNvGraphicFramePr>
          <p:nvPr/>
        </p:nvGraphicFramePr>
        <p:xfrm>
          <a:off x="2643174" y="4714884"/>
          <a:ext cx="333377" cy="357190"/>
        </p:xfrm>
        <a:graphic>
          <a:graphicData uri="http://schemas.openxmlformats.org/presentationml/2006/ole">
            <p:oleObj spid="_x0000_s21507" name="Equation" r:id="rId4" imgW="177480" imgH="190440" progId="Equation.DSMT4">
              <p:embed/>
            </p:oleObj>
          </a:graphicData>
        </a:graphic>
      </p:graphicFrame>
      <p:pic>
        <p:nvPicPr>
          <p:cNvPr id="21509" name="Picture 5"/>
          <p:cNvPicPr>
            <a:picLocks noChangeAspect="1" noChangeArrowheads="1"/>
          </p:cNvPicPr>
          <p:nvPr/>
        </p:nvPicPr>
        <p:blipFill>
          <a:blip r:embed="rId5"/>
          <a:srcRect/>
          <a:stretch>
            <a:fillRect/>
          </a:stretch>
        </p:blipFill>
        <p:spPr bwMode="auto">
          <a:xfrm>
            <a:off x="3214678" y="5143511"/>
            <a:ext cx="2571768" cy="810107"/>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第五节 最佳样本量的确定</a:t>
            </a:r>
            <a:endParaRPr lang="zh-CN" altLang="en-US" sz="4000" dirty="0"/>
          </a:p>
        </p:txBody>
      </p:sp>
      <p:pic>
        <p:nvPicPr>
          <p:cNvPr id="22533" name="Picture 5"/>
          <p:cNvPicPr>
            <a:picLocks noGrp="1" noChangeAspect="1" noChangeArrowheads="1"/>
          </p:cNvPicPr>
          <p:nvPr>
            <p:ph idx="1"/>
          </p:nvPr>
        </p:nvPicPr>
        <p:blipFill>
          <a:blip r:embed="rId2"/>
          <a:srcRect/>
          <a:stretch>
            <a:fillRect/>
          </a:stretch>
        </p:blipFill>
        <p:spPr bwMode="auto">
          <a:xfrm>
            <a:off x="357158" y="1785926"/>
            <a:ext cx="8339149" cy="1285884"/>
          </a:xfrm>
          <a:prstGeom prst="rect">
            <a:avLst/>
          </a:prstGeom>
          <a:noFill/>
          <a:ln w="9525">
            <a:noFill/>
            <a:miter lim="800000"/>
            <a:headEnd/>
            <a:tailEnd/>
          </a:ln>
          <a:effectLst/>
        </p:spPr>
      </p:pic>
      <p:pic>
        <p:nvPicPr>
          <p:cNvPr id="22534" name="Picture 6"/>
          <p:cNvPicPr>
            <a:picLocks noChangeAspect="1" noChangeArrowheads="1"/>
          </p:cNvPicPr>
          <p:nvPr/>
        </p:nvPicPr>
        <p:blipFill>
          <a:blip r:embed="rId3"/>
          <a:srcRect/>
          <a:stretch>
            <a:fillRect/>
          </a:stretch>
        </p:blipFill>
        <p:spPr bwMode="auto">
          <a:xfrm>
            <a:off x="357158" y="3071810"/>
            <a:ext cx="8339810" cy="785818"/>
          </a:xfrm>
          <a:prstGeom prst="rect">
            <a:avLst/>
          </a:prstGeom>
          <a:noFill/>
          <a:ln w="9525">
            <a:noFill/>
            <a:miter lim="800000"/>
            <a:headEnd/>
            <a:tailEnd/>
          </a:ln>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第六节 二行动线性决策问题的</a:t>
            </a:r>
            <a:r>
              <a:rPr lang="en-US" altLang="zh-CN" sz="4000" dirty="0" smtClean="0">
                <a:solidFill>
                  <a:schemeClr val="tx1"/>
                </a:solidFill>
                <a:effectLst/>
                <a:latin typeface="隶书" pitchFamily="49" charset="-122"/>
                <a:ea typeface="隶书" pitchFamily="49" charset="-122"/>
              </a:rPr>
              <a:t>EVPI</a:t>
            </a:r>
            <a:endParaRPr lang="zh-CN" altLang="en-US" sz="4000" dirty="0"/>
          </a:p>
        </p:txBody>
      </p:sp>
      <p:pic>
        <p:nvPicPr>
          <p:cNvPr id="23554" name="Picture 2"/>
          <p:cNvPicPr>
            <a:picLocks noGrp="1" noChangeAspect="1" noChangeArrowheads="1"/>
          </p:cNvPicPr>
          <p:nvPr>
            <p:ph idx="1"/>
          </p:nvPr>
        </p:nvPicPr>
        <p:blipFill>
          <a:blip r:embed="rId2"/>
          <a:srcRect/>
          <a:stretch>
            <a:fillRect/>
          </a:stretch>
        </p:blipFill>
        <p:spPr bwMode="auto">
          <a:xfrm>
            <a:off x="214282" y="1714488"/>
            <a:ext cx="8572560" cy="3306185"/>
          </a:xfrm>
          <a:prstGeom prst="rect">
            <a:avLst/>
          </a:prstGeom>
          <a:noFill/>
          <a:ln w="9525">
            <a:noFill/>
            <a:miter lim="800000"/>
            <a:headEnd/>
            <a:tailEnd/>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pPr>
              <a:lnSpc>
                <a:spcPct val="150000"/>
              </a:lnSpc>
            </a:pPr>
            <a:r>
              <a:rPr lang="zh-CN" altLang="en-US" sz="4000" dirty="0" smtClean="0">
                <a:solidFill>
                  <a:schemeClr val="tx1"/>
                </a:solidFill>
                <a:effectLst/>
                <a:latin typeface="隶书" pitchFamily="49" charset="-122"/>
                <a:ea typeface="隶书" pitchFamily="49" charset="-122"/>
              </a:rPr>
              <a:t>第六节 二行动线性决策问题的</a:t>
            </a:r>
            <a:r>
              <a:rPr lang="en-US" altLang="zh-CN" sz="4000" dirty="0" smtClean="0">
                <a:solidFill>
                  <a:schemeClr val="tx1"/>
                </a:solidFill>
                <a:effectLst/>
                <a:latin typeface="隶书" pitchFamily="49" charset="-122"/>
                <a:ea typeface="隶书" pitchFamily="49" charset="-122"/>
              </a:rPr>
              <a:t>EVPI</a:t>
            </a:r>
            <a:endParaRPr lang="zh-CN" altLang="en-US" sz="4000" dirty="0">
              <a:solidFill>
                <a:schemeClr val="tx1"/>
              </a:solidFill>
              <a:effectLst/>
              <a:latin typeface="隶书" pitchFamily="49" charset="-122"/>
              <a:ea typeface="隶书" pitchFamily="49" charset="-122"/>
            </a:endParaRPr>
          </a:p>
        </p:txBody>
      </p:sp>
      <p:pic>
        <p:nvPicPr>
          <p:cNvPr id="24578" name="Picture 2"/>
          <p:cNvPicPr>
            <a:picLocks noGrp="1" noChangeAspect="1" noChangeArrowheads="1"/>
          </p:cNvPicPr>
          <p:nvPr>
            <p:ph idx="1"/>
          </p:nvPr>
        </p:nvPicPr>
        <p:blipFill>
          <a:blip r:embed="rId2"/>
          <a:srcRect/>
          <a:stretch>
            <a:fillRect/>
          </a:stretch>
        </p:blipFill>
        <p:spPr bwMode="auto">
          <a:xfrm>
            <a:off x="2214545" y="1357298"/>
            <a:ext cx="4314633" cy="2786082"/>
          </a:xfrm>
          <a:prstGeom prst="rect">
            <a:avLst/>
          </a:prstGeom>
          <a:noFill/>
          <a:ln w="9525">
            <a:noFill/>
            <a:miter lim="800000"/>
            <a:headEnd/>
            <a:tailEnd/>
          </a:ln>
          <a:effectLst/>
        </p:spPr>
      </p:pic>
      <p:pic>
        <p:nvPicPr>
          <p:cNvPr id="24580" name="Picture 4"/>
          <p:cNvPicPr>
            <a:picLocks noChangeAspect="1" noChangeArrowheads="1"/>
          </p:cNvPicPr>
          <p:nvPr/>
        </p:nvPicPr>
        <p:blipFill>
          <a:blip r:embed="rId3"/>
          <a:srcRect/>
          <a:stretch>
            <a:fillRect/>
          </a:stretch>
        </p:blipFill>
        <p:spPr bwMode="auto">
          <a:xfrm>
            <a:off x="785785" y="4357694"/>
            <a:ext cx="7899929" cy="1857388"/>
          </a:xfrm>
          <a:prstGeom prst="rect">
            <a:avLst/>
          </a:prstGeom>
          <a:noFill/>
          <a:ln w="9525">
            <a:noFill/>
            <a:miter lim="800000"/>
            <a:headEnd/>
            <a:tailEnd/>
          </a:ln>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fontScale="90000"/>
          </a:bodyPr>
          <a:lstStyle/>
          <a:p>
            <a:r>
              <a:rPr lang="zh-CN" altLang="en-US" sz="4400" dirty="0" smtClean="0">
                <a:solidFill>
                  <a:schemeClr val="tx1"/>
                </a:solidFill>
                <a:effectLst/>
                <a:latin typeface="隶书" pitchFamily="49" charset="-122"/>
                <a:ea typeface="隶书" pitchFamily="49" charset="-122"/>
              </a:rPr>
              <a:t>第六节 二行动线性决策问题的</a:t>
            </a:r>
            <a:r>
              <a:rPr lang="en-US" altLang="zh-CN" sz="4400" dirty="0" smtClean="0">
                <a:solidFill>
                  <a:schemeClr val="tx1"/>
                </a:solidFill>
                <a:effectLst/>
                <a:latin typeface="隶书" pitchFamily="49" charset="-122"/>
                <a:ea typeface="隶书" pitchFamily="49" charset="-122"/>
              </a:rPr>
              <a:t>EVPI</a:t>
            </a:r>
            <a:endParaRPr lang="zh-CN" altLang="en-US" dirty="0"/>
          </a:p>
        </p:txBody>
      </p:sp>
      <p:pic>
        <p:nvPicPr>
          <p:cNvPr id="25602" name="Picture 2"/>
          <p:cNvPicPr>
            <a:picLocks noGrp="1" noChangeAspect="1" noChangeArrowheads="1"/>
          </p:cNvPicPr>
          <p:nvPr>
            <p:ph idx="1"/>
          </p:nvPr>
        </p:nvPicPr>
        <p:blipFill>
          <a:blip r:embed="rId2"/>
          <a:srcRect/>
          <a:stretch>
            <a:fillRect/>
          </a:stretch>
        </p:blipFill>
        <p:spPr bwMode="auto">
          <a:xfrm>
            <a:off x="571473" y="1500174"/>
            <a:ext cx="7929618" cy="1440370"/>
          </a:xfrm>
          <a:prstGeom prst="rect">
            <a:avLst/>
          </a:prstGeom>
          <a:noFill/>
          <a:ln w="9525">
            <a:noFill/>
            <a:miter lim="800000"/>
            <a:headEnd/>
            <a:tailEnd/>
          </a:ln>
          <a:effectLst/>
        </p:spPr>
      </p:pic>
      <p:pic>
        <p:nvPicPr>
          <p:cNvPr id="25603" name="Picture 3"/>
          <p:cNvPicPr>
            <a:picLocks noChangeAspect="1" noChangeArrowheads="1"/>
          </p:cNvPicPr>
          <p:nvPr/>
        </p:nvPicPr>
        <p:blipFill>
          <a:blip r:embed="rId3"/>
          <a:srcRect/>
          <a:stretch>
            <a:fillRect/>
          </a:stretch>
        </p:blipFill>
        <p:spPr bwMode="auto">
          <a:xfrm>
            <a:off x="3000364" y="3071810"/>
            <a:ext cx="7231206" cy="128588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5376672"/>
          </a:xfrm>
        </p:spPr>
        <p:txBody>
          <a:bodyPr>
            <a:noAutofit/>
          </a:bodyPr>
          <a:lstStyle/>
          <a:p>
            <a:r>
              <a:rPr lang="zh-CN" altLang="en-US" sz="2300" dirty="0" smtClean="0">
                <a:latin typeface="宋体" pitchFamily="2" charset="-122"/>
                <a:ea typeface="宋体" pitchFamily="2" charset="-122"/>
              </a:rPr>
              <a:t>可供决策使用的已归纳为如下二种信息：</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(1)</a:t>
            </a:r>
            <a:r>
              <a:rPr lang="zh-CN" altLang="en-US" sz="2300" dirty="0" smtClean="0">
                <a:latin typeface="宋体" pitchFamily="2" charset="-122"/>
                <a:ea typeface="宋体" pitchFamily="2" charset="-122"/>
              </a:rPr>
              <a:t>先验信息，人们在过去对自然界（或社会）各种状态发生可能性的认识。这可用状态集       上的一个先验分布</a:t>
            </a:r>
            <a:endParaRPr lang="en-US" altLang="zh-CN" sz="2300" dirty="0" smtClean="0">
              <a:latin typeface="宋体" pitchFamily="2" charset="-122"/>
              <a:ea typeface="宋体" pitchFamily="2" charset="-122"/>
            </a:endParaRPr>
          </a:p>
          <a:p>
            <a:pPr>
              <a:buNone/>
            </a:pP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来概括出来。先验信息已在前面使用。</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(2)</a:t>
            </a:r>
            <a:r>
              <a:rPr lang="zh-CN" altLang="en-US" sz="2300" dirty="0" smtClean="0">
                <a:latin typeface="宋体" pitchFamily="2" charset="-122"/>
                <a:ea typeface="宋体" pitchFamily="2" charset="-122"/>
              </a:rPr>
              <a:t>试验信息或抽样信息</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把自然界（或社会）的状态</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放到有关的环境中去观察、或去试验、或去抽样，从获得的样本中去了解当今状态θ的最新信息。这里的关键就是要确定一个可观察的随机变量</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，它的概率分布中恰好把</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当作未知参数，譬如</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是服从密度函数      的随机变量，假如对</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作</a:t>
            </a:r>
            <a:r>
              <a:rPr lang="en-US" altLang="zh-CN" sz="2300" dirty="0" smtClean="0">
                <a:latin typeface="宋体" pitchFamily="2" charset="-122"/>
                <a:ea typeface="宋体" pitchFamily="2" charset="-122"/>
              </a:rPr>
              <a:t>n</a:t>
            </a:r>
            <a:r>
              <a:rPr lang="zh-CN" altLang="en-US" sz="2300" dirty="0" smtClean="0">
                <a:latin typeface="宋体" pitchFamily="2" charset="-122"/>
                <a:ea typeface="宋体" pitchFamily="2" charset="-122"/>
              </a:rPr>
              <a:t>次观察或</a:t>
            </a:r>
            <a:r>
              <a:rPr lang="en-US" altLang="zh-CN" sz="2300" dirty="0" smtClean="0">
                <a:latin typeface="宋体" pitchFamily="2" charset="-122"/>
                <a:ea typeface="宋体" pitchFamily="2" charset="-122"/>
              </a:rPr>
              <a:t>n</a:t>
            </a:r>
            <a:r>
              <a:rPr lang="zh-CN" altLang="en-US" sz="2300" dirty="0" smtClean="0">
                <a:latin typeface="宋体" pitchFamily="2" charset="-122"/>
                <a:ea typeface="宋体" pitchFamily="2" charset="-122"/>
              </a:rPr>
              <a:t>次试验，所得的样本           可看作是从分布</a:t>
            </a:r>
            <a:r>
              <a:rPr lang="en-US" altLang="zh-CN" sz="2300" dirty="0" smtClean="0">
                <a:latin typeface="宋体" pitchFamily="2" charset="-122"/>
                <a:ea typeface="宋体" pitchFamily="2" charset="-122"/>
              </a:rPr>
              <a:t>p(x|</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随机抽取得一个样本。这是样本的联合密度函数（即似然函数）</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概括了抽样信息（总体信息和样本信息）中一切有关</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的信息。</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第一节 贝叶斯决策问题</a:t>
            </a:r>
            <a:endParaRPr lang="zh-CN" altLang="en-US" sz="4000" dirty="0">
              <a:solidFill>
                <a:schemeClr val="tx1"/>
              </a:solidFill>
              <a:effectLst/>
              <a:latin typeface="隶书" pitchFamily="49" charset="-122"/>
              <a:ea typeface="隶书" pitchFamily="49" charset="-122"/>
            </a:endParaRPr>
          </a:p>
        </p:txBody>
      </p:sp>
      <p:graphicFrame>
        <p:nvGraphicFramePr>
          <p:cNvPr id="1026" name="Object 2"/>
          <p:cNvGraphicFramePr>
            <a:graphicFrameLocks noChangeAspect="1"/>
          </p:cNvGraphicFramePr>
          <p:nvPr/>
        </p:nvGraphicFramePr>
        <p:xfrm>
          <a:off x="4929191" y="2285992"/>
          <a:ext cx="1000132" cy="400053"/>
        </p:xfrm>
        <a:graphic>
          <a:graphicData uri="http://schemas.openxmlformats.org/presentationml/2006/ole">
            <p:oleObj spid="_x0000_s1026" name="Equation" r:id="rId3" imgW="507960" imgH="203040" progId="Equation.DSMT4">
              <p:embed/>
            </p:oleObj>
          </a:graphicData>
        </a:graphic>
      </p:graphicFrame>
      <p:graphicFrame>
        <p:nvGraphicFramePr>
          <p:cNvPr id="1027" name="Object 3"/>
          <p:cNvGraphicFramePr>
            <a:graphicFrameLocks noChangeAspect="1"/>
          </p:cNvGraphicFramePr>
          <p:nvPr/>
        </p:nvGraphicFramePr>
        <p:xfrm>
          <a:off x="928662" y="2714620"/>
          <a:ext cx="602758" cy="357190"/>
        </p:xfrm>
        <a:graphic>
          <a:graphicData uri="http://schemas.openxmlformats.org/presentationml/2006/ole">
            <p:oleObj spid="_x0000_s1027" name="Equation" r:id="rId4" imgW="342720" imgH="203040" progId="Equation.DSMT4">
              <p:embed/>
            </p:oleObj>
          </a:graphicData>
        </a:graphic>
      </p:graphicFrame>
      <p:graphicFrame>
        <p:nvGraphicFramePr>
          <p:cNvPr id="1028" name="Object 4"/>
          <p:cNvGraphicFramePr>
            <a:graphicFrameLocks noChangeAspect="1"/>
          </p:cNvGraphicFramePr>
          <p:nvPr/>
        </p:nvGraphicFramePr>
        <p:xfrm>
          <a:off x="4500562" y="4500570"/>
          <a:ext cx="857256" cy="342902"/>
        </p:xfrm>
        <a:graphic>
          <a:graphicData uri="http://schemas.openxmlformats.org/presentationml/2006/ole">
            <p:oleObj spid="_x0000_s1028" name="Equation" r:id="rId5" imgW="507960" imgH="203040" progId="Equation.DSMT4">
              <p:embed/>
            </p:oleObj>
          </a:graphicData>
        </a:graphic>
      </p:graphicFrame>
      <p:graphicFrame>
        <p:nvGraphicFramePr>
          <p:cNvPr id="1029" name="Object 5"/>
          <p:cNvGraphicFramePr>
            <a:graphicFrameLocks noChangeAspect="1"/>
          </p:cNvGraphicFramePr>
          <p:nvPr/>
        </p:nvGraphicFramePr>
        <p:xfrm>
          <a:off x="4929190" y="4857760"/>
          <a:ext cx="1666887" cy="428628"/>
        </p:xfrm>
        <a:graphic>
          <a:graphicData uri="http://schemas.openxmlformats.org/presentationml/2006/ole">
            <p:oleObj spid="_x0000_s1029" name="Equation" r:id="rId6" imgW="888840" imgH="228600" progId="Equation.DSMT4">
              <p:embed/>
            </p:oleObj>
          </a:graphicData>
        </a:graphic>
      </p:graphicFrame>
      <p:graphicFrame>
        <p:nvGraphicFramePr>
          <p:cNvPr id="1030" name="Object 6"/>
          <p:cNvGraphicFramePr>
            <a:graphicFrameLocks noChangeAspect="1"/>
          </p:cNvGraphicFramePr>
          <p:nvPr/>
        </p:nvGraphicFramePr>
        <p:xfrm>
          <a:off x="2786050" y="5357826"/>
          <a:ext cx="2286016" cy="733250"/>
        </p:xfrm>
        <a:graphic>
          <a:graphicData uri="http://schemas.openxmlformats.org/presentationml/2006/ole">
            <p:oleObj spid="_x0000_s1030" name="Equation" r:id="rId7" imgW="1346040" imgH="431640" progId="Equation.DSMT4">
              <p:embed/>
            </p:oleObj>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sz="4000" dirty="0" smtClean="0">
                <a:solidFill>
                  <a:schemeClr val="tx1"/>
                </a:solidFill>
                <a:effectLst/>
                <a:latin typeface="隶书" pitchFamily="49" charset="-122"/>
                <a:ea typeface="隶书" pitchFamily="49" charset="-122"/>
              </a:rPr>
              <a:t>第六节 二行动线性决策问题的</a:t>
            </a:r>
            <a:r>
              <a:rPr lang="en-US" altLang="zh-CN" sz="4000" dirty="0" smtClean="0">
                <a:solidFill>
                  <a:schemeClr val="tx1"/>
                </a:solidFill>
                <a:effectLst/>
                <a:latin typeface="隶书" pitchFamily="49" charset="-122"/>
                <a:ea typeface="隶书" pitchFamily="49" charset="-122"/>
              </a:rPr>
              <a:t>EVPI</a:t>
            </a:r>
            <a:endParaRPr lang="zh-CN" altLang="en-US" dirty="0"/>
          </a:p>
        </p:txBody>
      </p:sp>
      <p:pic>
        <p:nvPicPr>
          <p:cNvPr id="26626" name="Picture 2"/>
          <p:cNvPicPr>
            <a:picLocks noGrp="1" noChangeAspect="1" noChangeArrowheads="1"/>
          </p:cNvPicPr>
          <p:nvPr>
            <p:ph idx="1"/>
          </p:nvPr>
        </p:nvPicPr>
        <p:blipFill>
          <a:blip r:embed="rId2"/>
          <a:srcRect/>
          <a:stretch>
            <a:fillRect/>
          </a:stretch>
        </p:blipFill>
        <p:spPr bwMode="auto">
          <a:xfrm>
            <a:off x="428596" y="1428736"/>
            <a:ext cx="8464202" cy="414340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fontScale="90000"/>
          </a:bodyPr>
          <a:lstStyle/>
          <a:p>
            <a:r>
              <a:rPr lang="zh-CN" altLang="en-US" sz="4400" dirty="0" smtClean="0">
                <a:solidFill>
                  <a:schemeClr val="tx1"/>
                </a:solidFill>
                <a:effectLst/>
                <a:latin typeface="隶书" pitchFamily="49" charset="-122"/>
                <a:ea typeface="隶书" pitchFamily="49" charset="-122"/>
              </a:rPr>
              <a:t>第六节 二行动线性决策问题的</a:t>
            </a:r>
            <a:r>
              <a:rPr lang="en-US" altLang="zh-CN" sz="4400" dirty="0" smtClean="0">
                <a:solidFill>
                  <a:schemeClr val="tx1"/>
                </a:solidFill>
                <a:effectLst/>
                <a:latin typeface="隶书" pitchFamily="49" charset="-122"/>
                <a:ea typeface="隶书" pitchFamily="49" charset="-122"/>
              </a:rPr>
              <a:t>EVPI</a:t>
            </a:r>
            <a:endParaRPr lang="zh-CN" altLang="en-US" dirty="0"/>
          </a:p>
        </p:txBody>
      </p:sp>
      <p:pic>
        <p:nvPicPr>
          <p:cNvPr id="27650" name="Picture 2"/>
          <p:cNvPicPr>
            <a:picLocks noGrp="1" noChangeAspect="1" noChangeArrowheads="1"/>
          </p:cNvPicPr>
          <p:nvPr>
            <p:ph idx="1"/>
          </p:nvPr>
        </p:nvPicPr>
        <p:blipFill>
          <a:blip r:embed="rId2"/>
          <a:srcRect/>
          <a:stretch>
            <a:fillRect/>
          </a:stretch>
        </p:blipFill>
        <p:spPr bwMode="auto">
          <a:xfrm>
            <a:off x="428596" y="1285860"/>
            <a:ext cx="8358246" cy="5009874"/>
          </a:xfrm>
          <a:prstGeom prst="rect">
            <a:avLst/>
          </a:prstGeom>
          <a:noFill/>
          <a:ln w="9525">
            <a:noFill/>
            <a:miter lim="800000"/>
            <a:headEnd/>
            <a:tailEnd/>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sz="4000" dirty="0" smtClean="0">
                <a:solidFill>
                  <a:schemeClr val="tx1"/>
                </a:solidFill>
                <a:effectLst/>
                <a:latin typeface="隶书" pitchFamily="49" charset="-122"/>
                <a:ea typeface="隶书" pitchFamily="49" charset="-122"/>
              </a:rPr>
              <a:t>第六节 二行动线性决策问题的</a:t>
            </a:r>
            <a:r>
              <a:rPr lang="en-US" altLang="zh-CN" sz="4000" dirty="0" smtClean="0">
                <a:solidFill>
                  <a:schemeClr val="tx1"/>
                </a:solidFill>
                <a:effectLst/>
                <a:latin typeface="隶书" pitchFamily="49" charset="-122"/>
                <a:ea typeface="隶书" pitchFamily="49" charset="-122"/>
              </a:rPr>
              <a:t>EVPI</a:t>
            </a:r>
            <a:endParaRPr lang="zh-CN" altLang="en-US" dirty="0"/>
          </a:p>
        </p:txBody>
      </p:sp>
      <p:pic>
        <p:nvPicPr>
          <p:cNvPr id="28674" name="Picture 2"/>
          <p:cNvPicPr>
            <a:picLocks noGrp="1" noChangeAspect="1" noChangeArrowheads="1"/>
          </p:cNvPicPr>
          <p:nvPr>
            <p:ph idx="1"/>
          </p:nvPr>
        </p:nvPicPr>
        <p:blipFill>
          <a:blip r:embed="rId2"/>
          <a:srcRect/>
          <a:stretch>
            <a:fillRect/>
          </a:stretch>
        </p:blipFill>
        <p:spPr bwMode="auto">
          <a:xfrm>
            <a:off x="285719" y="1428736"/>
            <a:ext cx="8704445" cy="3429024"/>
          </a:xfrm>
          <a:prstGeom prst="rect">
            <a:avLst/>
          </a:prstGeom>
          <a:noFill/>
          <a:ln w="9525">
            <a:noFill/>
            <a:miter lim="800000"/>
            <a:headEnd/>
            <a:tailEnd/>
          </a:ln>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fontScale="90000"/>
          </a:bodyPr>
          <a:lstStyle/>
          <a:p>
            <a:r>
              <a:rPr lang="zh-CN" altLang="en-US" sz="4400" dirty="0" smtClean="0">
                <a:solidFill>
                  <a:schemeClr val="tx1"/>
                </a:solidFill>
                <a:effectLst/>
                <a:latin typeface="隶书" pitchFamily="49" charset="-122"/>
                <a:ea typeface="隶书" pitchFamily="49" charset="-122"/>
              </a:rPr>
              <a:t>第六节 二行动线性决策问题的</a:t>
            </a:r>
            <a:r>
              <a:rPr lang="en-US" altLang="zh-CN" sz="4400" dirty="0" smtClean="0">
                <a:solidFill>
                  <a:schemeClr val="tx1"/>
                </a:solidFill>
                <a:effectLst/>
                <a:latin typeface="隶书" pitchFamily="49" charset="-122"/>
                <a:ea typeface="隶书" pitchFamily="49" charset="-122"/>
              </a:rPr>
              <a:t>EVPI</a:t>
            </a:r>
            <a:endParaRPr lang="zh-CN" altLang="en-US" dirty="0"/>
          </a:p>
        </p:txBody>
      </p:sp>
      <p:pic>
        <p:nvPicPr>
          <p:cNvPr id="29699" name="Picture 3"/>
          <p:cNvPicPr>
            <a:picLocks noChangeAspect="1" noChangeArrowheads="1"/>
          </p:cNvPicPr>
          <p:nvPr/>
        </p:nvPicPr>
        <p:blipFill>
          <a:blip r:embed="rId2"/>
          <a:srcRect/>
          <a:stretch>
            <a:fillRect/>
          </a:stretch>
        </p:blipFill>
        <p:spPr bwMode="auto">
          <a:xfrm>
            <a:off x="714348" y="4643446"/>
            <a:ext cx="8116834" cy="1785950"/>
          </a:xfrm>
          <a:prstGeom prst="rect">
            <a:avLst/>
          </a:prstGeom>
          <a:noFill/>
          <a:ln w="9525">
            <a:noFill/>
            <a:miter lim="800000"/>
            <a:headEnd/>
            <a:tailEnd/>
          </a:ln>
          <a:effectLst/>
        </p:spPr>
      </p:pic>
      <p:pic>
        <p:nvPicPr>
          <p:cNvPr id="29698" name="Picture 2"/>
          <p:cNvPicPr>
            <a:picLocks noGrp="1" noChangeAspect="1" noChangeArrowheads="1"/>
          </p:cNvPicPr>
          <p:nvPr>
            <p:ph idx="1"/>
          </p:nvPr>
        </p:nvPicPr>
        <p:blipFill>
          <a:blip r:embed="rId3"/>
          <a:srcRect/>
          <a:stretch>
            <a:fillRect/>
          </a:stretch>
        </p:blipFill>
        <p:spPr bwMode="auto">
          <a:xfrm>
            <a:off x="571472" y="1357298"/>
            <a:ext cx="8107044" cy="3357586"/>
          </a:xfrm>
          <a:prstGeom prst="rect">
            <a:avLst/>
          </a:prstGeom>
          <a:noFill/>
          <a:ln w="9525">
            <a:noFill/>
            <a:miter lim="800000"/>
            <a:headEnd/>
            <a:tailEnd/>
          </a:ln>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sz="4000" dirty="0" smtClean="0">
                <a:solidFill>
                  <a:schemeClr val="tx1"/>
                </a:solidFill>
                <a:effectLst/>
                <a:latin typeface="隶书" pitchFamily="49" charset="-122"/>
                <a:ea typeface="隶书" pitchFamily="49" charset="-122"/>
              </a:rPr>
              <a:t>第六节 二行动线性决策问题的</a:t>
            </a:r>
            <a:r>
              <a:rPr lang="en-US" altLang="zh-CN" sz="4000" dirty="0" smtClean="0">
                <a:solidFill>
                  <a:schemeClr val="tx1"/>
                </a:solidFill>
                <a:effectLst/>
                <a:latin typeface="隶书" pitchFamily="49" charset="-122"/>
                <a:ea typeface="隶书" pitchFamily="49" charset="-122"/>
              </a:rPr>
              <a:t>EVPI</a:t>
            </a:r>
            <a:endParaRPr lang="zh-CN" altLang="en-US" dirty="0"/>
          </a:p>
        </p:txBody>
      </p:sp>
      <p:pic>
        <p:nvPicPr>
          <p:cNvPr id="30722" name="Picture 2"/>
          <p:cNvPicPr>
            <a:picLocks noGrp="1" noChangeAspect="1" noChangeArrowheads="1"/>
          </p:cNvPicPr>
          <p:nvPr>
            <p:ph idx="1"/>
          </p:nvPr>
        </p:nvPicPr>
        <p:blipFill>
          <a:blip r:embed="rId2"/>
          <a:srcRect/>
          <a:stretch>
            <a:fillRect/>
          </a:stretch>
        </p:blipFill>
        <p:spPr bwMode="auto">
          <a:xfrm>
            <a:off x="285720" y="1571612"/>
            <a:ext cx="8650447" cy="3786214"/>
          </a:xfrm>
          <a:prstGeom prst="rect">
            <a:avLst/>
          </a:prstGeom>
          <a:noFill/>
          <a:ln w="9525">
            <a:noFill/>
            <a:miter lim="800000"/>
            <a:headEnd/>
            <a:tailEnd/>
          </a:ln>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endParaRPr lang="zh-CN" altLang="en-US" dirty="0"/>
          </a:p>
        </p:txBody>
      </p:sp>
      <p:sp>
        <p:nvSpPr>
          <p:cNvPr id="5" name="文本占位符 4"/>
          <p:cNvSpPr>
            <a:spLocks noGrp="1"/>
          </p:cNvSpPr>
          <p:nvPr>
            <p:ph type="body" idx="1"/>
          </p:nvPr>
        </p:nvSpPr>
        <p:spPr>
          <a:xfrm>
            <a:off x="4000496" y="2714620"/>
            <a:ext cx="4572000" cy="1454888"/>
          </a:xfrm>
        </p:spPr>
        <p:txBody>
          <a:bodyPr>
            <a:normAutofit/>
          </a:bodyPr>
          <a:lstStyle/>
          <a:p>
            <a:r>
              <a:rPr lang="zh-CN" altLang="en-US" sz="4000" dirty="0" smtClean="0"/>
              <a:t>  </a:t>
            </a:r>
            <a:r>
              <a:rPr lang="zh-CN" altLang="en-US" sz="5400" dirty="0" smtClean="0">
                <a:latin typeface="隶书" pitchFamily="49" charset="-122"/>
                <a:ea typeface="隶书" pitchFamily="49" charset="-122"/>
              </a:rPr>
              <a:t>谢谢</a:t>
            </a:r>
            <a:endParaRPr lang="zh-CN" altLang="en-US" sz="5400" dirty="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6091076"/>
          </a:xfrm>
        </p:spPr>
        <p:txBody>
          <a:bodyPr>
            <a:noAutofit/>
          </a:bodyPr>
          <a:lstStyle/>
          <a:p>
            <a:r>
              <a:rPr lang="zh-CN" altLang="en-US" sz="2300" dirty="0" smtClean="0">
                <a:latin typeface="宋体" pitchFamily="2" charset="-122"/>
                <a:ea typeface="宋体" pitchFamily="2" charset="-122"/>
              </a:rPr>
              <a:t>对上述二种信息的使用情况，形成不同的决策问题：</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(1)</a:t>
            </a:r>
            <a:r>
              <a:rPr lang="zh-CN" altLang="en-US" sz="2300" dirty="0" smtClean="0">
                <a:latin typeface="宋体" pitchFamily="2" charset="-122"/>
                <a:ea typeface="宋体" pitchFamily="2" charset="-122"/>
              </a:rPr>
              <a:t>仅使用先验信息的决策问题称为无数据</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或无样本信息）的决策问题。在第四章中对这类决策问题已作了较为详细的讨论。</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(2)</a:t>
            </a:r>
            <a:r>
              <a:rPr lang="zh-CN" altLang="en-US" sz="2300" dirty="0" smtClean="0">
                <a:latin typeface="宋体" pitchFamily="2" charset="-122"/>
                <a:ea typeface="宋体" pitchFamily="2" charset="-122"/>
              </a:rPr>
              <a:t>仅使用抽样信息的决策问题称为统计决策问题。这类问题将在以后讨论。</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(3)</a:t>
            </a:r>
            <a:r>
              <a:rPr lang="zh-CN" altLang="en-US" sz="2300" dirty="0" smtClean="0">
                <a:latin typeface="宋体" pitchFamily="2" charset="-122"/>
                <a:ea typeface="宋体" pitchFamily="2" charset="-122"/>
              </a:rPr>
              <a:t>先验信息和抽样信息都用的决策问题称为贝叶斯决策问题。本章将讨论这一类决策问题。</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第一节 贝叶斯决策问题</a:t>
            </a:r>
            <a:endParaRPr lang="zh-CN" altLang="en-US" sz="4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7091208"/>
          </a:xfrm>
        </p:spPr>
        <p:txBody>
          <a:bodyPr>
            <a:noAutofit/>
          </a:bodyPr>
          <a:lstStyle/>
          <a:p>
            <a:r>
              <a:rPr lang="zh-CN" altLang="en-US" sz="2300" dirty="0" smtClean="0">
                <a:latin typeface="宋体" pitchFamily="2" charset="-122"/>
                <a:ea typeface="宋体" pitchFamily="2" charset="-122"/>
              </a:rPr>
              <a:t>以后我们约定，一个贝叶斯决策问题被给定了，假如已知</a:t>
            </a:r>
          </a:p>
          <a:p>
            <a:r>
              <a:rPr lang="en-US" altLang="zh-CN" sz="2300" dirty="0" smtClean="0">
                <a:latin typeface="宋体" pitchFamily="2" charset="-122"/>
                <a:ea typeface="宋体" pitchFamily="2" charset="-122"/>
              </a:rPr>
              <a:t>(1)</a:t>
            </a:r>
            <a:r>
              <a:rPr lang="zh-CN" altLang="en-US" sz="2300" dirty="0" smtClean="0">
                <a:latin typeface="宋体" pitchFamily="2" charset="-122"/>
                <a:ea typeface="宋体" pitchFamily="2" charset="-122"/>
              </a:rPr>
              <a:t>有一个可观察的随机变量</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，它的密度函数（或概率函数）     </a:t>
            </a:r>
            <a:endParaRPr lang="en-US" altLang="zh-CN" sz="2300" dirty="0" smtClean="0">
              <a:latin typeface="宋体" pitchFamily="2" charset="-122"/>
              <a:ea typeface="宋体" pitchFamily="2" charset="-122"/>
            </a:endParaRPr>
          </a:p>
          <a:p>
            <a:pPr>
              <a:buNone/>
            </a:pP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依赖于未知参数</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，且     。这里  就是状态集。通常分布中的</a:t>
            </a:r>
            <a:r>
              <a:rPr lang="en-US"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都是数量（连续量或离散量），故又称</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为参数， 称为参数空间。</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(2)</a:t>
            </a:r>
            <a:r>
              <a:rPr lang="zh-CN" altLang="en-US" sz="2300" dirty="0" smtClean="0">
                <a:latin typeface="宋体" pitchFamily="2" charset="-122"/>
                <a:ea typeface="宋体" pitchFamily="2" charset="-122"/>
              </a:rPr>
              <a:t>在参数空间  上有一个先验分布    。</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(3)</a:t>
            </a:r>
            <a:r>
              <a:rPr lang="zh-CN" altLang="en-US" sz="2300" dirty="0" smtClean="0">
                <a:latin typeface="宋体" pitchFamily="2" charset="-122"/>
                <a:ea typeface="宋体" pitchFamily="2" charset="-122"/>
              </a:rPr>
              <a:t>有一个行动集</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。在对</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做点估计时，一般取      </a:t>
            </a:r>
            <a:endParaRPr lang="en-US" altLang="zh-CN" sz="2300" dirty="0" smtClean="0">
              <a:latin typeface="宋体" pitchFamily="2" charset="-122"/>
              <a:ea typeface="宋体" pitchFamily="2" charset="-122"/>
            </a:endParaRPr>
          </a:p>
          <a:p>
            <a:pPr>
              <a:buNone/>
            </a:pP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在对</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做区间估计时，行动</a:t>
            </a:r>
            <a:r>
              <a:rPr lang="en-US" altLang="zh-CN" sz="2300" dirty="0" smtClean="0">
                <a:latin typeface="宋体" pitchFamily="2" charset="-122"/>
                <a:ea typeface="宋体" pitchFamily="2" charset="-122"/>
              </a:rPr>
              <a:t>a</a:t>
            </a:r>
            <a:r>
              <a:rPr lang="zh-CN" altLang="en-US" sz="2300" dirty="0" smtClean="0">
                <a:latin typeface="宋体" pitchFamily="2" charset="-122"/>
                <a:ea typeface="宋体" pitchFamily="2" charset="-122"/>
              </a:rPr>
              <a:t>就是一个区间， 上的一切可能的区间构成行动集  。在对</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作假设检验时，  只含有二个行动：接受</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和拒绝</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(4)</a:t>
            </a:r>
            <a:r>
              <a:rPr lang="zh-CN" altLang="en-US" sz="2300" dirty="0" smtClean="0">
                <a:latin typeface="宋体" pitchFamily="2" charset="-122"/>
                <a:ea typeface="宋体" pitchFamily="2" charset="-122"/>
              </a:rPr>
              <a:t>在      上定义了一个损失函数</a:t>
            </a:r>
            <a:r>
              <a:rPr lang="en-US" altLang="zh-CN" sz="2300" dirty="0" smtClean="0">
                <a:latin typeface="宋体" pitchFamily="2" charset="-122"/>
                <a:ea typeface="宋体" pitchFamily="2" charset="-122"/>
              </a:rPr>
              <a:t>L(</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a:t>
            </a:r>
            <a:r>
              <a:rPr lang="zh-CN" altLang="en-US" sz="2300" dirty="0" smtClean="0">
                <a:latin typeface="宋体" pitchFamily="2" charset="-122"/>
                <a:ea typeface="宋体" pitchFamily="2" charset="-122"/>
              </a:rPr>
              <a:t>，它表示参数为</a:t>
            </a:r>
            <a:r>
              <a:rPr lang="en-US"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时，决策者采用行动</a:t>
            </a:r>
            <a:r>
              <a:rPr lang="en-US" altLang="zh-CN" sz="2300" dirty="0" smtClean="0">
                <a:latin typeface="宋体" pitchFamily="2" charset="-122"/>
                <a:ea typeface="宋体" pitchFamily="2" charset="-122"/>
              </a:rPr>
              <a:t>a</a:t>
            </a:r>
            <a:r>
              <a:rPr lang="zh-CN" altLang="en-US" sz="2300" dirty="0" smtClean="0">
                <a:latin typeface="宋体" pitchFamily="2" charset="-122"/>
                <a:ea typeface="宋体" pitchFamily="2" charset="-122"/>
              </a:rPr>
              <a:t>所引起的损失。</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第一节 贝叶斯决策问题</a:t>
            </a:r>
            <a:endParaRPr lang="zh-CN" altLang="en-US" sz="4000" dirty="0"/>
          </a:p>
        </p:txBody>
      </p:sp>
      <p:graphicFrame>
        <p:nvGraphicFramePr>
          <p:cNvPr id="2050" name="Object 2"/>
          <p:cNvGraphicFramePr>
            <a:graphicFrameLocks noChangeAspect="1"/>
          </p:cNvGraphicFramePr>
          <p:nvPr/>
        </p:nvGraphicFramePr>
        <p:xfrm>
          <a:off x="928662" y="2357430"/>
          <a:ext cx="928694" cy="371478"/>
        </p:xfrm>
        <a:graphic>
          <a:graphicData uri="http://schemas.openxmlformats.org/presentationml/2006/ole">
            <p:oleObj spid="_x0000_s2050" name="Equation" r:id="rId3" imgW="507960" imgH="203040" progId="Equation.DSMT4">
              <p:embed/>
            </p:oleObj>
          </a:graphicData>
        </a:graphic>
      </p:graphicFrame>
      <p:graphicFrame>
        <p:nvGraphicFramePr>
          <p:cNvPr id="2051" name="Object 3"/>
          <p:cNvGraphicFramePr>
            <a:graphicFrameLocks noChangeAspect="1"/>
          </p:cNvGraphicFramePr>
          <p:nvPr/>
        </p:nvGraphicFramePr>
        <p:xfrm>
          <a:off x="4714876" y="2357430"/>
          <a:ext cx="714380" cy="322623"/>
        </p:xfrm>
        <a:graphic>
          <a:graphicData uri="http://schemas.openxmlformats.org/presentationml/2006/ole">
            <p:oleObj spid="_x0000_s2051" name="Equation" r:id="rId4" imgW="393480" imgH="177480" progId="Equation.DSMT4">
              <p:embed/>
            </p:oleObj>
          </a:graphicData>
        </a:graphic>
      </p:graphicFrame>
      <p:graphicFrame>
        <p:nvGraphicFramePr>
          <p:cNvPr id="2052" name="Object 4"/>
          <p:cNvGraphicFramePr>
            <a:graphicFrameLocks noChangeAspect="1"/>
          </p:cNvGraphicFramePr>
          <p:nvPr/>
        </p:nvGraphicFramePr>
        <p:xfrm>
          <a:off x="6286513" y="2357430"/>
          <a:ext cx="281556" cy="303214"/>
        </p:xfrm>
        <a:graphic>
          <a:graphicData uri="http://schemas.openxmlformats.org/presentationml/2006/ole">
            <p:oleObj spid="_x0000_s2052" name="Equation" r:id="rId5" imgW="164880" imgH="177480" progId="Equation.DSMT4">
              <p:embed/>
            </p:oleObj>
          </a:graphicData>
        </a:graphic>
      </p:graphicFrame>
      <p:graphicFrame>
        <p:nvGraphicFramePr>
          <p:cNvPr id="2053" name="Object 5"/>
          <p:cNvGraphicFramePr>
            <a:graphicFrameLocks noChangeAspect="1"/>
          </p:cNvGraphicFramePr>
          <p:nvPr/>
        </p:nvGraphicFramePr>
        <p:xfrm>
          <a:off x="1643043" y="3067290"/>
          <a:ext cx="285752" cy="307733"/>
        </p:xfrm>
        <a:graphic>
          <a:graphicData uri="http://schemas.openxmlformats.org/presentationml/2006/ole">
            <p:oleObj spid="_x0000_s2053" name="Equation" r:id="rId6" imgW="164880" imgH="177480" progId="Equation.DSMT4">
              <p:embed/>
            </p:oleObj>
          </a:graphicData>
        </a:graphic>
      </p:graphicFrame>
      <p:graphicFrame>
        <p:nvGraphicFramePr>
          <p:cNvPr id="2054" name="Object 6"/>
          <p:cNvGraphicFramePr>
            <a:graphicFrameLocks noChangeAspect="1"/>
          </p:cNvGraphicFramePr>
          <p:nvPr/>
        </p:nvGraphicFramePr>
        <p:xfrm>
          <a:off x="2786050" y="3500438"/>
          <a:ext cx="296864" cy="319700"/>
        </p:xfrm>
        <a:graphic>
          <a:graphicData uri="http://schemas.openxmlformats.org/presentationml/2006/ole">
            <p:oleObj spid="_x0000_s2054" name="Equation" r:id="rId7" imgW="164880" imgH="177480" progId="Equation.DSMT4">
              <p:embed/>
            </p:oleObj>
          </a:graphicData>
        </a:graphic>
      </p:graphicFrame>
      <p:graphicFrame>
        <p:nvGraphicFramePr>
          <p:cNvPr id="2055" name="Object 7"/>
          <p:cNvGraphicFramePr>
            <a:graphicFrameLocks noChangeAspect="1"/>
          </p:cNvGraphicFramePr>
          <p:nvPr/>
        </p:nvGraphicFramePr>
        <p:xfrm>
          <a:off x="5357818" y="3429000"/>
          <a:ext cx="653657" cy="387352"/>
        </p:xfrm>
        <a:graphic>
          <a:graphicData uri="http://schemas.openxmlformats.org/presentationml/2006/ole">
            <p:oleObj spid="_x0000_s2055" name="Equation" r:id="rId8" imgW="342720" imgH="203040" progId="Equation.DSMT4">
              <p:embed/>
            </p:oleObj>
          </a:graphicData>
        </a:graphic>
      </p:graphicFrame>
      <p:graphicFrame>
        <p:nvGraphicFramePr>
          <p:cNvPr id="2058" name="Object 10"/>
          <p:cNvGraphicFramePr>
            <a:graphicFrameLocks noChangeAspect="1"/>
          </p:cNvGraphicFramePr>
          <p:nvPr/>
        </p:nvGraphicFramePr>
        <p:xfrm>
          <a:off x="3000363" y="3857628"/>
          <a:ext cx="1143009" cy="397568"/>
        </p:xfrm>
        <a:graphic>
          <a:graphicData uri="http://schemas.openxmlformats.org/presentationml/2006/ole">
            <p:oleObj spid="_x0000_s2058" name="Equation" r:id="rId9" imgW="583920" imgH="203040" progId="Equation.DSMT4">
              <p:embed/>
            </p:oleObj>
          </a:graphicData>
        </a:graphic>
      </p:graphicFrame>
      <p:graphicFrame>
        <p:nvGraphicFramePr>
          <p:cNvPr id="2059" name="Object 11"/>
          <p:cNvGraphicFramePr>
            <a:graphicFrameLocks noChangeAspect="1"/>
          </p:cNvGraphicFramePr>
          <p:nvPr/>
        </p:nvGraphicFramePr>
        <p:xfrm>
          <a:off x="7786710" y="3907236"/>
          <a:ext cx="928694" cy="325043"/>
        </p:xfrm>
        <a:graphic>
          <a:graphicData uri="http://schemas.openxmlformats.org/presentationml/2006/ole">
            <p:oleObj spid="_x0000_s2059" name="Equation" r:id="rId10" imgW="507960" imgH="177480" progId="Equation.DSMT4">
              <p:embed/>
            </p:oleObj>
          </a:graphicData>
        </a:graphic>
      </p:graphicFrame>
      <p:graphicFrame>
        <p:nvGraphicFramePr>
          <p:cNvPr id="2060" name="Object 12"/>
          <p:cNvGraphicFramePr>
            <a:graphicFrameLocks noChangeAspect="1"/>
          </p:cNvGraphicFramePr>
          <p:nvPr/>
        </p:nvGraphicFramePr>
        <p:xfrm>
          <a:off x="6929454" y="4286256"/>
          <a:ext cx="281556" cy="303214"/>
        </p:xfrm>
        <a:graphic>
          <a:graphicData uri="http://schemas.openxmlformats.org/presentationml/2006/ole">
            <p:oleObj spid="_x0000_s2060" name="Equation" r:id="rId11" imgW="164880" imgH="177480" progId="Equation.DSMT4">
              <p:embed/>
            </p:oleObj>
          </a:graphicData>
        </a:graphic>
      </p:graphicFrame>
      <p:graphicFrame>
        <p:nvGraphicFramePr>
          <p:cNvPr id="2061" name="Object 13"/>
          <p:cNvGraphicFramePr>
            <a:graphicFrameLocks noChangeAspect="1"/>
          </p:cNvGraphicFramePr>
          <p:nvPr/>
        </p:nvGraphicFramePr>
        <p:xfrm>
          <a:off x="3714744" y="4643446"/>
          <a:ext cx="433879" cy="296864"/>
        </p:xfrm>
        <a:graphic>
          <a:graphicData uri="http://schemas.openxmlformats.org/presentationml/2006/ole">
            <p:oleObj spid="_x0000_s2061" name="Equation" r:id="rId12" imgW="241200" imgH="164880" progId="Equation.DSMT4">
              <p:embed/>
            </p:oleObj>
          </a:graphicData>
        </a:graphic>
      </p:graphicFrame>
      <p:graphicFrame>
        <p:nvGraphicFramePr>
          <p:cNvPr id="2062" name="Object 14"/>
          <p:cNvGraphicFramePr>
            <a:graphicFrameLocks noChangeAspect="1"/>
          </p:cNvGraphicFramePr>
          <p:nvPr/>
        </p:nvGraphicFramePr>
        <p:xfrm>
          <a:off x="7143768" y="4643446"/>
          <a:ext cx="433878" cy="296864"/>
        </p:xfrm>
        <a:graphic>
          <a:graphicData uri="http://schemas.openxmlformats.org/presentationml/2006/ole">
            <p:oleObj spid="_x0000_s2062" name="Equation" r:id="rId13" imgW="241200" imgH="164880" progId="Equation.DSMT4">
              <p:embed/>
            </p:oleObj>
          </a:graphicData>
        </a:graphic>
      </p:graphicFrame>
      <p:graphicFrame>
        <p:nvGraphicFramePr>
          <p:cNvPr id="2063" name="Object 15"/>
          <p:cNvGraphicFramePr>
            <a:graphicFrameLocks noChangeAspect="1"/>
          </p:cNvGraphicFramePr>
          <p:nvPr/>
        </p:nvGraphicFramePr>
        <p:xfrm>
          <a:off x="3067040" y="4929198"/>
          <a:ext cx="290514" cy="392908"/>
        </p:xfrm>
        <a:graphic>
          <a:graphicData uri="http://schemas.openxmlformats.org/presentationml/2006/ole">
            <p:oleObj spid="_x0000_s2063" name="Equation" r:id="rId14" imgW="152280" imgH="228600" progId="Equation.DSMT4">
              <p:embed/>
            </p:oleObj>
          </a:graphicData>
        </a:graphic>
      </p:graphicFrame>
      <p:graphicFrame>
        <p:nvGraphicFramePr>
          <p:cNvPr id="2064" name="Object 16"/>
          <p:cNvGraphicFramePr>
            <a:graphicFrameLocks noChangeAspect="1"/>
          </p:cNvGraphicFramePr>
          <p:nvPr/>
        </p:nvGraphicFramePr>
        <p:xfrm>
          <a:off x="4500562" y="4886336"/>
          <a:ext cx="340520" cy="471490"/>
        </p:xfrm>
        <a:graphic>
          <a:graphicData uri="http://schemas.openxmlformats.org/presentationml/2006/ole">
            <p:oleObj spid="_x0000_s2064" name="Equation" r:id="rId15" imgW="164880" imgH="228600" progId="Equation.DSMT4">
              <p:embed/>
            </p:oleObj>
          </a:graphicData>
        </a:graphic>
      </p:graphicFrame>
      <p:graphicFrame>
        <p:nvGraphicFramePr>
          <p:cNvPr id="2065" name="Object 17"/>
          <p:cNvGraphicFramePr>
            <a:graphicFrameLocks noChangeAspect="1"/>
          </p:cNvGraphicFramePr>
          <p:nvPr/>
        </p:nvGraphicFramePr>
        <p:xfrm>
          <a:off x="1643042" y="5357826"/>
          <a:ext cx="944002" cy="357190"/>
        </p:xfrm>
        <a:graphic>
          <a:graphicData uri="http://schemas.openxmlformats.org/presentationml/2006/ole">
            <p:oleObj spid="_x0000_s2065" name="Equation" r:id="rId16" imgW="469800" imgH="177480" progId="Equation.DSMT4">
              <p:embed/>
            </p:oleObj>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5662448"/>
          </a:xfrm>
        </p:spPr>
        <p:txBody>
          <a:bodyPr>
            <a:noAutofit/>
          </a:bodyPr>
          <a:lstStyle/>
          <a:p>
            <a:r>
              <a:rPr lang="zh-CN" altLang="en-US" sz="2300" dirty="0" smtClean="0">
                <a:latin typeface="宋体" pitchFamily="2" charset="-122"/>
                <a:ea typeface="宋体" pitchFamily="2" charset="-122"/>
              </a:rPr>
              <a:t>从上述可以看出，一个贝叶斯决策问题比一个决策问题多了二件东西，一是先验分布；二是总体分布，并从此总体分布抽取一个样本</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就容易获得似然函数。另外，从贝叶斯统计看，一个贝叶斯决策问题比一个贝叶斯推断问题多一个损失函数。或者说，把损失函数引进统计推断就构成贝叶斯决策问题。这样就把贝叶斯推断与经济效益联系起来了。以后将按后验平均损失愈小愈好来进行统计推断。从而形成贝叶斯决策。</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第一节 贝叶斯决策问题</a:t>
            </a:r>
            <a:endParaRPr lang="zh-CN" altLang="en-US" sz="4000" dirty="0"/>
          </a:p>
        </p:txBody>
      </p:sp>
      <p:graphicFrame>
        <p:nvGraphicFramePr>
          <p:cNvPr id="3074" name="Object 2"/>
          <p:cNvGraphicFramePr>
            <a:graphicFrameLocks noChangeAspect="1"/>
          </p:cNvGraphicFramePr>
          <p:nvPr/>
        </p:nvGraphicFramePr>
        <p:xfrm>
          <a:off x="2571736" y="2214554"/>
          <a:ext cx="1440664" cy="471490"/>
        </p:xfrm>
        <a:graphic>
          <a:graphicData uri="http://schemas.openxmlformats.org/presentationml/2006/ole">
            <p:oleObj spid="_x0000_s3074" name="Equation" r:id="rId3" imgW="698400" imgH="228600" progId="Equation.DSMT4">
              <p:embed/>
            </p:oleObj>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zh-CN" altLang="en-US" dirty="0"/>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第二节 后验风险准则</a:t>
            </a:r>
            <a:endParaRPr lang="zh-CN" altLang="en-US" sz="4000" dirty="0">
              <a:solidFill>
                <a:schemeClr val="tx1"/>
              </a:solidFill>
              <a:effectLst/>
              <a:latin typeface="隶书" pitchFamily="49" charset="-122"/>
              <a:ea typeface="隶书" pitchFamily="49" charset="-122"/>
            </a:endParaRPr>
          </a:p>
        </p:txBody>
      </p:sp>
      <p:pic>
        <p:nvPicPr>
          <p:cNvPr id="4098" name="Picture 2"/>
          <p:cNvPicPr>
            <a:picLocks noChangeAspect="1" noChangeArrowheads="1"/>
          </p:cNvPicPr>
          <p:nvPr/>
        </p:nvPicPr>
        <p:blipFill>
          <a:blip r:embed="rId3"/>
          <a:srcRect/>
          <a:stretch>
            <a:fillRect/>
          </a:stretch>
        </p:blipFill>
        <p:spPr bwMode="auto">
          <a:xfrm>
            <a:off x="285720" y="1500174"/>
            <a:ext cx="8634415" cy="2428892"/>
          </a:xfrm>
          <a:prstGeom prst="rect">
            <a:avLst/>
          </a:prstGeom>
          <a:noFill/>
          <a:ln w="9525">
            <a:noFill/>
            <a:miter lim="800000"/>
            <a:headEnd/>
            <a:tailEnd/>
          </a:ln>
          <a:effectLst/>
        </p:spPr>
      </p:pic>
      <p:graphicFrame>
        <p:nvGraphicFramePr>
          <p:cNvPr id="4099" name="Object 3"/>
          <p:cNvGraphicFramePr>
            <a:graphicFrameLocks noChangeAspect="1"/>
          </p:cNvGraphicFramePr>
          <p:nvPr/>
        </p:nvGraphicFramePr>
        <p:xfrm>
          <a:off x="3143240" y="4000504"/>
          <a:ext cx="2652524" cy="500066"/>
        </p:xfrm>
        <a:graphic>
          <a:graphicData uri="http://schemas.openxmlformats.org/presentationml/2006/ole">
            <p:oleObj spid="_x0000_s4099" name="Equation" r:id="rId4" imgW="1549080" imgH="291960" progId="Equation.DSMT4">
              <p:embed/>
            </p:oleObj>
          </a:graphicData>
        </a:graphic>
      </p:graphicFrame>
      <p:pic>
        <p:nvPicPr>
          <p:cNvPr id="4100" name="Picture 4"/>
          <p:cNvPicPr>
            <a:picLocks noChangeAspect="1" noChangeArrowheads="1"/>
          </p:cNvPicPr>
          <p:nvPr/>
        </p:nvPicPr>
        <p:blipFill>
          <a:blip r:embed="rId5"/>
          <a:srcRect/>
          <a:stretch>
            <a:fillRect/>
          </a:stretch>
        </p:blipFill>
        <p:spPr bwMode="auto">
          <a:xfrm>
            <a:off x="428596" y="4714884"/>
            <a:ext cx="8429684" cy="702474"/>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endParaRPr lang="zh-CN" altLang="en-US" dirty="0"/>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第二节 后验风险准则</a:t>
            </a:r>
            <a:endParaRPr lang="zh-CN" altLang="en-US" sz="4000" dirty="0"/>
          </a:p>
        </p:txBody>
      </p:sp>
      <p:pic>
        <p:nvPicPr>
          <p:cNvPr id="5123" name="Picture 3"/>
          <p:cNvPicPr>
            <a:picLocks noChangeAspect="1" noChangeArrowheads="1"/>
          </p:cNvPicPr>
          <p:nvPr/>
        </p:nvPicPr>
        <p:blipFill>
          <a:blip r:embed="rId2"/>
          <a:srcRect/>
          <a:stretch>
            <a:fillRect/>
          </a:stretch>
        </p:blipFill>
        <p:spPr bwMode="auto">
          <a:xfrm>
            <a:off x="357158" y="1428736"/>
            <a:ext cx="8457226" cy="2428892"/>
          </a:xfrm>
          <a:prstGeom prst="rect">
            <a:avLst/>
          </a:prstGeom>
          <a:noFill/>
          <a:ln w="9525">
            <a:noFill/>
            <a:miter lim="800000"/>
            <a:headEnd/>
            <a:tailEnd/>
          </a:ln>
          <a:effectLst/>
        </p:spPr>
      </p:pic>
      <p:pic>
        <p:nvPicPr>
          <p:cNvPr id="5124" name="Picture 4"/>
          <p:cNvPicPr>
            <a:picLocks noChangeAspect="1" noChangeArrowheads="1"/>
          </p:cNvPicPr>
          <p:nvPr/>
        </p:nvPicPr>
        <p:blipFill>
          <a:blip r:embed="rId3"/>
          <a:srcRect/>
          <a:stretch>
            <a:fillRect/>
          </a:stretch>
        </p:blipFill>
        <p:spPr bwMode="auto">
          <a:xfrm>
            <a:off x="428596" y="3786189"/>
            <a:ext cx="8286808" cy="1087733"/>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第二节 后验风险准则</a:t>
            </a:r>
            <a:endParaRPr lang="zh-CN" altLang="en-US" sz="4000" dirty="0"/>
          </a:p>
        </p:txBody>
      </p:sp>
      <p:pic>
        <p:nvPicPr>
          <p:cNvPr id="6146" name="Picture 2"/>
          <p:cNvPicPr>
            <a:picLocks noGrp="1" noChangeAspect="1" noChangeArrowheads="1"/>
          </p:cNvPicPr>
          <p:nvPr>
            <p:ph idx="1"/>
          </p:nvPr>
        </p:nvPicPr>
        <p:blipFill>
          <a:blip r:embed="rId2"/>
          <a:srcRect/>
          <a:stretch>
            <a:fillRect/>
          </a:stretch>
        </p:blipFill>
        <p:spPr bwMode="auto">
          <a:xfrm>
            <a:off x="285720" y="1428736"/>
            <a:ext cx="8657289" cy="1285884"/>
          </a:xfrm>
          <a:prstGeom prst="rect">
            <a:avLst/>
          </a:prstGeom>
          <a:noFill/>
          <a:ln w="9525">
            <a:noFill/>
            <a:miter lim="800000"/>
            <a:headEnd/>
            <a:tailEnd/>
          </a:ln>
          <a:effectLst/>
        </p:spPr>
      </p:pic>
      <p:pic>
        <p:nvPicPr>
          <p:cNvPr id="6147" name="Picture 3"/>
          <p:cNvPicPr>
            <a:picLocks noChangeAspect="1" noChangeArrowheads="1"/>
          </p:cNvPicPr>
          <p:nvPr/>
        </p:nvPicPr>
        <p:blipFill>
          <a:blip r:embed="rId3"/>
          <a:srcRect/>
          <a:stretch>
            <a:fillRect/>
          </a:stretch>
        </p:blipFill>
        <p:spPr bwMode="auto">
          <a:xfrm>
            <a:off x="214282" y="2643181"/>
            <a:ext cx="8643998" cy="2539731"/>
          </a:xfrm>
          <a:prstGeom prst="rect">
            <a:avLst/>
          </a:prstGeom>
          <a:noFill/>
          <a:ln w="9525">
            <a:noFill/>
            <a:miter lim="800000"/>
            <a:headEnd/>
            <a:tailEnd/>
          </a:ln>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聚合">
  <a:themeElements>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聚合">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聚合">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591</TotalTime>
  <Words>1061</Words>
  <Application>Microsoft Office PowerPoint</Application>
  <PresentationFormat>全屏显示(4:3)</PresentationFormat>
  <Paragraphs>83</Paragraphs>
  <Slides>35</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35</vt:i4>
      </vt:variant>
    </vt:vector>
  </HeadingPairs>
  <TitlesOfParts>
    <vt:vector size="37" baseType="lpstr">
      <vt:lpstr>聚合</vt:lpstr>
      <vt:lpstr>Equation</vt:lpstr>
      <vt:lpstr>第五章 贝叶斯决策</vt:lpstr>
      <vt:lpstr>第五章 贝叶斯决策</vt:lpstr>
      <vt:lpstr>第一节 贝叶斯决策问题</vt:lpstr>
      <vt:lpstr>第一节 贝叶斯决策问题</vt:lpstr>
      <vt:lpstr>第一节 贝叶斯决策问题</vt:lpstr>
      <vt:lpstr>第一节 贝叶斯决策问题</vt:lpstr>
      <vt:lpstr>第二节 后验风险准则</vt:lpstr>
      <vt:lpstr>第二节 后验风险准则</vt:lpstr>
      <vt:lpstr>第二节 后验风险准则</vt:lpstr>
      <vt:lpstr>第二节 后验风险准则</vt:lpstr>
      <vt:lpstr>第二节 后验风险准则</vt:lpstr>
      <vt:lpstr>第三节 常用损失函数下的贝叶斯估计</vt:lpstr>
      <vt:lpstr>第三节 常用损失函数下的贝叶斯估计</vt:lpstr>
      <vt:lpstr>第三节 常用损失函数下的贝叶斯估计</vt:lpstr>
      <vt:lpstr>第三节 常用损失函数下的贝叶斯估计</vt:lpstr>
      <vt:lpstr>第三节 常用损失函数下的贝叶斯估计</vt:lpstr>
      <vt:lpstr>第三节 常用损失函数下的贝叶斯估计</vt:lpstr>
      <vt:lpstr>第三节 常用损失函数下的贝叶斯估计</vt:lpstr>
      <vt:lpstr>第四节 抽样信息期望值</vt:lpstr>
      <vt:lpstr>第四节 抽样信息期望值</vt:lpstr>
      <vt:lpstr>第四节 抽样信息期望值</vt:lpstr>
      <vt:lpstr>第四节 抽样信息期望值</vt:lpstr>
      <vt:lpstr>第四节 抽样信息期望值</vt:lpstr>
      <vt:lpstr>第五节 最佳样本量的确定</vt:lpstr>
      <vt:lpstr>第五节 最佳样本量的确定</vt:lpstr>
      <vt:lpstr>第五节 最佳样本量的确定</vt:lpstr>
      <vt:lpstr>第六节 二行动线性决策问题的EVPI</vt:lpstr>
      <vt:lpstr>第六节 二行动线性决策问题的EVPI</vt:lpstr>
      <vt:lpstr>第六节 二行动线性决策问题的EVPI</vt:lpstr>
      <vt:lpstr>第六节 二行动线性决策问题的EVPI</vt:lpstr>
      <vt:lpstr>第六节 二行动线性决策问题的EVPI</vt:lpstr>
      <vt:lpstr>第六节 二行动线性决策问题的EVPI</vt:lpstr>
      <vt:lpstr>第六节 二行动线性决策问题的EVPI</vt:lpstr>
      <vt:lpstr>第六节 二行动线性决策问题的EVPI</vt:lpstr>
      <vt:lpstr>幻灯片 35</vt:lpstr>
    </vt:vector>
  </TitlesOfParts>
  <Company>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第五章 贝叶斯决策</dc:title>
  <dc:creator>USER</dc:creator>
  <cp:lastModifiedBy>USER</cp:lastModifiedBy>
  <cp:revision>100</cp:revision>
  <dcterms:created xsi:type="dcterms:W3CDTF">2014-07-15T03:13:32Z</dcterms:created>
  <dcterms:modified xsi:type="dcterms:W3CDTF">2014-07-16T07:40:21Z</dcterms:modified>
</cp:coreProperties>
</file>